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519" r:id="rId3"/>
    <p:sldId id="418" r:id="rId4"/>
    <p:sldId id="419" r:id="rId5"/>
    <p:sldId id="520" r:id="rId6"/>
    <p:sldId id="521" r:id="rId7"/>
    <p:sldId id="523" r:id="rId8"/>
    <p:sldId id="524" r:id="rId9"/>
    <p:sldId id="420" r:id="rId10"/>
    <p:sldId id="526" r:id="rId11"/>
    <p:sldId id="527" r:id="rId12"/>
    <p:sldId id="528" r:id="rId13"/>
    <p:sldId id="529" r:id="rId14"/>
    <p:sldId id="530" r:id="rId15"/>
    <p:sldId id="531" r:id="rId16"/>
    <p:sldId id="532" r:id="rId17"/>
    <p:sldId id="533" r:id="rId18"/>
    <p:sldId id="534" r:id="rId19"/>
    <p:sldId id="522" r:id="rId20"/>
    <p:sldId id="417"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achaslau Barodk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B8E"/>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8" autoAdjust="0"/>
    <p:restoredTop sz="95460" autoAdjust="0"/>
  </p:normalViewPr>
  <p:slideViewPr>
    <p:cSldViewPr>
      <p:cViewPr varScale="1">
        <p:scale>
          <a:sx n="114" d="100"/>
          <a:sy n="114" d="100"/>
        </p:scale>
        <p:origin x="-62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79"/>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4ECD32-5F5B-4C11-80CD-13BA465A46E0}" type="slidenum">
              <a:rPr lang="en-US"/>
              <a:pPr/>
              <a:t>‹#›</a:t>
            </a:fld>
            <a:endParaRPr lang="en-US"/>
          </a:p>
        </p:txBody>
      </p:sp>
    </p:spTree>
    <p:extLst>
      <p:ext uri="{BB962C8B-B14F-4D97-AF65-F5344CB8AC3E}">
        <p14:creationId xmlns:p14="http://schemas.microsoft.com/office/powerpoint/2010/main" val="28133532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DB9EA-2497-447A-B943-23D61BBF2273}"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382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10</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11</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12</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13</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14</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15</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16</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17</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18</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19</a:t>
            </a:fld>
            <a:endParaRPr lang="en-US"/>
          </a:p>
        </p:txBody>
      </p:sp>
    </p:spTree>
    <p:extLst>
      <p:ext uri="{BB962C8B-B14F-4D97-AF65-F5344CB8AC3E}">
        <p14:creationId xmlns:p14="http://schemas.microsoft.com/office/powerpoint/2010/main" val="19267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2</a:t>
            </a:fld>
            <a:endParaRPr lang="en-US"/>
          </a:p>
        </p:txBody>
      </p:sp>
    </p:spTree>
    <p:extLst>
      <p:ext uri="{BB962C8B-B14F-4D97-AF65-F5344CB8AC3E}">
        <p14:creationId xmlns:p14="http://schemas.microsoft.com/office/powerpoint/2010/main" val="348179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3</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4</a:t>
            </a:fld>
            <a:endParaRPr lang="en-US"/>
          </a:p>
        </p:txBody>
      </p:sp>
    </p:spTree>
    <p:extLst>
      <p:ext uri="{BB962C8B-B14F-4D97-AF65-F5344CB8AC3E}">
        <p14:creationId xmlns:p14="http://schemas.microsoft.com/office/powerpoint/2010/main" val="273230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5</a:t>
            </a:fld>
            <a:endParaRPr lang="en-US"/>
          </a:p>
        </p:txBody>
      </p:sp>
    </p:spTree>
    <p:extLst>
      <p:ext uri="{BB962C8B-B14F-4D97-AF65-F5344CB8AC3E}">
        <p14:creationId xmlns:p14="http://schemas.microsoft.com/office/powerpoint/2010/main" val="311074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6</a:t>
            </a:fld>
            <a:endParaRPr lang="en-US"/>
          </a:p>
        </p:txBody>
      </p:sp>
    </p:spTree>
    <p:extLst>
      <p:ext uri="{BB962C8B-B14F-4D97-AF65-F5344CB8AC3E}">
        <p14:creationId xmlns:p14="http://schemas.microsoft.com/office/powerpoint/2010/main" val="396761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7</a:t>
            </a:fld>
            <a:endParaRPr lang="en-US"/>
          </a:p>
        </p:txBody>
      </p:sp>
    </p:spTree>
    <p:extLst>
      <p:ext uri="{BB962C8B-B14F-4D97-AF65-F5344CB8AC3E}">
        <p14:creationId xmlns:p14="http://schemas.microsoft.com/office/powerpoint/2010/main" val="16498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8</a:t>
            </a:fld>
            <a:endParaRPr lang="en-US"/>
          </a:p>
        </p:txBody>
      </p:sp>
    </p:spTree>
    <p:extLst>
      <p:ext uri="{BB962C8B-B14F-4D97-AF65-F5344CB8AC3E}">
        <p14:creationId xmlns:p14="http://schemas.microsoft.com/office/powerpoint/2010/main" val="170388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charset="0"/>
                <a:ea typeface="+mn-ea"/>
                <a:cs typeface="+mn-cs"/>
              </a:rPr>
              <a:t>buffering function of large arteries (</a:t>
            </a:r>
            <a:r>
              <a:rPr lang="en-US" sz="1200" kern="1200" dirty="0" err="1" smtClean="0">
                <a:solidFill>
                  <a:schemeClr val="tx1"/>
                </a:solidFill>
                <a:latin typeface="Times" charset="0"/>
                <a:ea typeface="+mn-ea"/>
                <a:cs typeface="+mn-cs"/>
              </a:rPr>
              <a:t>windkessel</a:t>
            </a:r>
            <a:r>
              <a:rPr lang="en-US" sz="1200" kern="1200" dirty="0" smtClean="0">
                <a:solidFill>
                  <a:schemeClr val="tx1"/>
                </a:solidFill>
                <a:latin typeface="Times" charset="0"/>
                <a:ea typeface="+mn-ea"/>
                <a:cs typeface="+mn-cs"/>
              </a:rPr>
              <a:t> effect), a process that normally provides a continuous blood flow when the heart is between contractions in order to supply oxygen to peripheral tissues. Arteries lose this function as they stiffen, so the heart has to work harder and the </a:t>
            </a:r>
            <a:r>
              <a:rPr lang="en-US" sz="1200" kern="1200" dirty="0" err="1" smtClean="0">
                <a:solidFill>
                  <a:schemeClr val="tx1"/>
                </a:solidFill>
                <a:latin typeface="Times" charset="0"/>
                <a:ea typeface="+mn-ea"/>
                <a:cs typeface="+mn-cs"/>
              </a:rPr>
              <a:t>coro</a:t>
            </a:r>
            <a:r>
              <a:rPr lang="en-US" sz="1200" kern="1200" dirty="0" smtClean="0">
                <a:solidFill>
                  <a:schemeClr val="tx1"/>
                </a:solidFill>
                <a:latin typeface="Times" charset="0"/>
                <a:ea typeface="+mn-ea"/>
                <a:cs typeface="+mn-cs"/>
              </a:rPr>
              <a:t>- nary flow is reduced, potentially leading to ischemia</a:t>
            </a:r>
            <a:endParaRPr lang="en-US" dirty="0"/>
          </a:p>
        </p:txBody>
      </p:sp>
      <p:sp>
        <p:nvSpPr>
          <p:cNvPr id="4" name="Slide Number Placeholder 3"/>
          <p:cNvSpPr>
            <a:spLocks noGrp="1"/>
          </p:cNvSpPr>
          <p:nvPr>
            <p:ph type="sldNum" sz="quarter" idx="10"/>
          </p:nvPr>
        </p:nvSpPr>
        <p:spPr/>
        <p:txBody>
          <a:bodyPr/>
          <a:lstStyle/>
          <a:p>
            <a:fld id="{6F4ECD32-5F5B-4C11-80CD-13BA465A46E0}" type="slidenum">
              <a:rPr lang="en-US" smtClean="0"/>
              <a:pPr/>
              <a:t>9</a:t>
            </a:fld>
            <a:endParaRPr lang="en-US"/>
          </a:p>
        </p:txBody>
      </p:sp>
    </p:spTree>
    <p:extLst>
      <p:ext uri="{BB962C8B-B14F-4D97-AF65-F5344CB8AC3E}">
        <p14:creationId xmlns:p14="http://schemas.microsoft.com/office/powerpoint/2010/main" val="273230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smtClean="0"/>
              <a:t>Click to edit Master title style</a:t>
            </a:r>
            <a:endParaRPr lang="en-US"/>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smtClean="0"/>
              <a:t>Click to edit Master subtitle style</a:t>
            </a:r>
            <a:endParaRPr lang="en-US"/>
          </a:p>
        </p:txBody>
      </p:sp>
      <p:sp>
        <p:nvSpPr>
          <p:cNvPr id="2053" name="Rectangle 5"/>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fld id="{CA7DF21B-C7A1-4E82-BE90-3D1F9EE21FD3}" type="datetime4">
              <a:rPr lang="en-US"/>
              <a:pPr/>
              <a:t>February 3, 2017</a:t>
            </a:fld>
            <a:endParaRPr lang="en-US">
              <a:latin typeface="Times" charset="0"/>
            </a:endParaRPr>
          </a:p>
        </p:txBody>
      </p:sp>
      <p:sp>
        <p:nvSpPr>
          <p:cNvPr id="2054" name="Rectangle 6"/>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a:p>
        </p:txBody>
      </p:sp>
      <p:sp>
        <p:nvSpPr>
          <p:cNvPr id="2055" name="Rectangle 7"/>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D4A1E442-0BF3-49E7-97BB-B2856431503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909DC0-2658-414D-87AB-7744B92A9C53}" type="datetime4">
              <a:rPr lang="en-US"/>
              <a:pPr/>
              <a:t>February 3, 2017</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8A88D9-6359-463C-A139-7C21D996A2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AD176F-1E61-410F-B73C-8D9052BCD7CE}" type="datetime4">
              <a:rPr lang="en-US"/>
              <a:pPr/>
              <a:t>February 3, 2017</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D80A36-E4B9-4785-8948-0C9EB5C420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A29CCB-78A3-4AEF-84C7-442A9BC6C10E}" type="datetime4">
              <a:rPr lang="en-US"/>
              <a:pPr/>
              <a:t>February 3, 2017</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F6BB67-4B9A-4352-9157-4F4322C942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82A8C24-84E3-477A-87E8-EAFD35E3D9EE}" type="datetime4">
              <a:rPr lang="en-US"/>
              <a:pPr/>
              <a:t>February 3, 2017</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1AC6D7-3776-4F77-BD6D-C4359CD3681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88A0FEC-2804-4567-8806-23EBD484C400}" type="datetime4">
              <a:rPr lang="en-US"/>
              <a:pPr/>
              <a:t>February 3, 2017</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B764C3-6B6F-49C2-8F2A-F54E34B87C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AE5B725-7488-4A16-8CB0-1DE3F744131A}" type="datetime4">
              <a:rPr lang="en-US"/>
              <a:pPr/>
              <a:t>February 3, 2017</a:t>
            </a:fld>
            <a:endParaRPr lang="en-US">
              <a:latin typeface="Times" charset="0"/>
            </a:endParaRP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B196216-8CC4-4E36-A6C5-199885A61B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B51E74B-3708-4110-947D-397E932E3637}" type="datetime4">
              <a:rPr lang="en-US"/>
              <a:pPr/>
              <a:t>February 3, 2017</a:t>
            </a:fld>
            <a:endParaRPr lang="en-US">
              <a:latin typeface="Times" charset="0"/>
            </a:endParaRP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F4C7F4-2A81-4A62-935C-99B6D38D93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EFB7DD3-A708-468B-B09C-C26398569023}" type="datetime4">
              <a:rPr lang="en-US"/>
              <a:pPr/>
              <a:t>February 3, 2017</a:t>
            </a:fld>
            <a:endParaRPr lang="en-US">
              <a:latin typeface="Times" charset="0"/>
            </a:endParaRP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8FFDD8-036E-402A-884D-555FBCC3453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416A457-AD05-4039-8B93-4C7C8FBE45B4}" type="datetime4">
              <a:rPr lang="en-US"/>
              <a:pPr/>
              <a:t>February 3, 2017</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A7A3D7-7A5D-4C74-BF49-706F85D8289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3DDFF6-504E-46B4-98B4-4292C628D22A}" type="datetime4">
              <a:rPr lang="en-US"/>
              <a:pPr/>
              <a:t>February 3, 2017</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44072A-7E4F-4C84-B2F0-0D5B309426B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userDrawn="1"/>
        </p:nvPicPr>
        <p:blipFill>
          <a:blip r:embed="rId13" cstate="print"/>
          <a:srcRect/>
          <a:stretch>
            <a:fillRect/>
          </a:stretch>
        </p:blipFill>
        <p:spPr bwMode="auto">
          <a:xfrm>
            <a:off x="0" y="0"/>
            <a:ext cx="9163050" cy="6867525"/>
          </a:xfrm>
          <a:prstGeom prst="rect">
            <a:avLst/>
          </a:prstGeom>
          <a:noFill/>
          <a:ln w="9525">
            <a:noFill/>
            <a:miter lim="800000"/>
            <a:headEnd/>
            <a:tailEnd/>
          </a:ln>
        </p:spPr>
      </p:pic>
      <p:sp>
        <p:nvSpPr>
          <p:cNvPr id="1026"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DD63E92C-F4E4-49F9-9936-40B33868C659}" type="datetime4">
              <a:rPr lang="en-US"/>
              <a:pPr/>
              <a:t>February 3, 2017</a:t>
            </a:fld>
            <a:endParaRPr lang="en-US"/>
          </a:p>
        </p:txBody>
      </p:sp>
      <p:sp>
        <p:nvSpPr>
          <p:cNvPr id="1029" name="Rectangle 5"/>
          <p:cNvSpPr>
            <a:spLocks noGrp="1" noChangeArrowheads="1"/>
          </p:cNvSpPr>
          <p:nvPr>
            <p:ph type="ftr" sz="quarter" idx="3"/>
          </p:nvPr>
        </p:nvSpPr>
        <p:spPr bwMode="black">
          <a:xfrm>
            <a:off x="28956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6172200" y="63246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E2C96391-0C39-4B4A-9877-7DCCC8C6EFBF}" type="slidenum">
              <a:rPr lang="en-US"/>
              <a:pPr/>
              <a:t>‹#›</a:t>
            </a:fld>
            <a:endParaRPr lang="en-US"/>
          </a:p>
        </p:txBody>
      </p:sp>
      <p:pic>
        <p:nvPicPr>
          <p:cNvPr id="1037" name="Picture 13"/>
          <p:cNvPicPr>
            <a:picLocks noChangeAspect="1" noChangeArrowheads="1"/>
          </p:cNvPicPr>
          <p:nvPr userDrawn="1"/>
        </p:nvPicPr>
        <p:blipFill>
          <a:blip r:embed="rId14" cstate="print"/>
          <a:srcRect/>
          <a:stretch>
            <a:fillRect/>
          </a:stretch>
        </p:blipFill>
        <p:spPr bwMode="auto">
          <a:xfrm>
            <a:off x="7524750" y="6248400"/>
            <a:ext cx="146685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3600" b="0">
          <a:solidFill>
            <a:srgbClr val="254B8E"/>
          </a:solidFill>
          <a:latin typeface="Gill Sans"/>
          <a:ea typeface="+mj-ea"/>
          <a:cs typeface="Gill San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Gill Sans"/>
          <a:ea typeface="+mn-ea"/>
          <a:cs typeface="Gill Sans"/>
        </a:defRPr>
      </a:lvl1pPr>
      <a:lvl2pPr marL="742950" indent="-285750" algn="l" rtl="0" eaLnBrk="1" fontAlgn="base" hangingPunct="1">
        <a:spcBef>
          <a:spcPct val="20000"/>
        </a:spcBef>
        <a:spcAft>
          <a:spcPct val="0"/>
        </a:spcAft>
        <a:buChar char="–"/>
        <a:defRPr sz="2800">
          <a:solidFill>
            <a:srgbClr val="254B8E"/>
          </a:solidFill>
          <a:latin typeface="Gill Sans"/>
          <a:cs typeface="Gill Sans"/>
        </a:defRPr>
      </a:lvl2pPr>
      <a:lvl3pPr marL="1143000" indent="-228600" algn="l" rtl="0" eaLnBrk="1" fontAlgn="base" hangingPunct="1">
        <a:spcBef>
          <a:spcPct val="20000"/>
        </a:spcBef>
        <a:spcAft>
          <a:spcPct val="0"/>
        </a:spcAft>
        <a:buChar char="•"/>
        <a:defRPr sz="2400">
          <a:solidFill>
            <a:srgbClr val="254B8E"/>
          </a:solidFill>
          <a:latin typeface="Gill Sans"/>
          <a:cs typeface="Gill Sans"/>
        </a:defRPr>
      </a:lvl3pPr>
      <a:lvl4pPr marL="1600200" indent="-228600" algn="l" rtl="0" eaLnBrk="1" fontAlgn="base" hangingPunct="1">
        <a:spcBef>
          <a:spcPct val="20000"/>
        </a:spcBef>
        <a:spcAft>
          <a:spcPct val="0"/>
        </a:spcAft>
        <a:buChar char="–"/>
        <a:defRPr sz="2000">
          <a:solidFill>
            <a:srgbClr val="254B8E"/>
          </a:solidFill>
          <a:latin typeface="Gill Sans"/>
          <a:cs typeface="Gill Sans"/>
        </a:defRPr>
      </a:lvl4pPr>
      <a:lvl5pPr marL="2057400" indent="-228600" algn="l" rtl="0" eaLnBrk="1" fontAlgn="base" hangingPunct="1">
        <a:spcBef>
          <a:spcPct val="20000"/>
        </a:spcBef>
        <a:spcAft>
          <a:spcPct val="0"/>
        </a:spcAft>
        <a:buChar char="»"/>
        <a:defRPr sz="2000">
          <a:solidFill>
            <a:srgbClr val="254B8E"/>
          </a:solidFill>
          <a:latin typeface="Gill Sans"/>
          <a:cs typeface="Gill Sans"/>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0" Type="http://schemas.openxmlformats.org/officeDocument/2006/relationships/image" Target="../media/image19.png"/><Relationship Id="rId11"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half" idx="2"/>
          </p:nvPr>
        </p:nvSpPr>
        <p:spPr/>
        <p:txBody>
          <a:bodyPr/>
          <a:lstStyle/>
          <a:p>
            <a:endParaRPr lang="en-US" dirty="0">
              <a:latin typeface="Times" charset="0"/>
            </a:endParaRPr>
          </a:p>
        </p:txBody>
      </p:sp>
      <p:sp>
        <p:nvSpPr>
          <p:cNvPr id="6" name="Rectangle 7"/>
          <p:cNvSpPr>
            <a:spLocks noGrp="1" noChangeArrowheads="1"/>
          </p:cNvSpPr>
          <p:nvPr>
            <p:ph type="sldNum" sz="quarter" idx="4"/>
          </p:nvPr>
        </p:nvSpPr>
        <p:spPr/>
        <p:txBody>
          <a:bodyPr/>
          <a:lstStyle/>
          <a:p>
            <a:fld id="{03F3749E-F3A8-4535-BBA1-15C06C3A9A94}" type="slidenum">
              <a:rPr lang="en-US"/>
              <a:pPr/>
              <a:t>1</a:t>
            </a:fld>
            <a:endParaRPr lang="en-US" dirty="0"/>
          </a:p>
        </p:txBody>
      </p:sp>
      <p:sp>
        <p:nvSpPr>
          <p:cNvPr id="4098" name="Rectangle 2"/>
          <p:cNvSpPr>
            <a:spLocks noGrp="1" noChangeArrowheads="1"/>
          </p:cNvSpPr>
          <p:nvPr>
            <p:ph type="ctrTitle"/>
          </p:nvPr>
        </p:nvSpPr>
        <p:spPr>
          <a:xfrm>
            <a:off x="609600" y="838200"/>
            <a:ext cx="7800975" cy="1143000"/>
          </a:xfrm>
        </p:spPr>
        <p:txBody>
          <a:bodyPr/>
          <a:lstStyle/>
          <a:p>
            <a:pPr algn="ctr"/>
            <a:r>
              <a:rPr lang="en-US" dirty="0" smtClean="0"/>
              <a:t>Prevention </a:t>
            </a:r>
            <a:r>
              <a:rPr lang="en-US" dirty="0"/>
              <a:t>of Postoperative Complications </a:t>
            </a:r>
            <a:r>
              <a:rPr lang="en-US" dirty="0" smtClean="0"/>
              <a:t>After </a:t>
            </a:r>
            <a:r>
              <a:rPr lang="en-US" dirty="0"/>
              <a:t>Cardiac Surgery</a:t>
            </a:r>
            <a:r>
              <a:rPr lang="en-US" dirty="0" smtClean="0"/>
              <a:t>:</a:t>
            </a:r>
            <a:r>
              <a:rPr lang="en-US" dirty="0"/>
              <a:t/>
            </a:r>
            <a:br>
              <a:rPr lang="en-US" dirty="0"/>
            </a:br>
            <a:endParaRPr lang="en-US" dirty="0"/>
          </a:p>
        </p:txBody>
      </p:sp>
      <p:sp>
        <p:nvSpPr>
          <p:cNvPr id="4099" name="Rectangle 3"/>
          <p:cNvSpPr>
            <a:spLocks noGrp="1" noChangeArrowheads="1"/>
          </p:cNvSpPr>
          <p:nvPr>
            <p:ph type="subTitle" idx="1"/>
          </p:nvPr>
        </p:nvSpPr>
        <p:spPr>
          <a:xfrm>
            <a:off x="838200" y="2971800"/>
            <a:ext cx="7800975" cy="914400"/>
          </a:xfrm>
        </p:spPr>
        <p:txBody>
          <a:bodyPr/>
          <a:lstStyle/>
          <a:p>
            <a:r>
              <a:rPr lang="en-US" dirty="0" smtClean="0"/>
              <a:t>Viachaslau Barodka, M.D.</a:t>
            </a:r>
            <a:br>
              <a:rPr lang="en-US" dirty="0" smtClean="0"/>
            </a:br>
            <a:r>
              <a:rPr lang="en-US" dirty="0" smtClean="0"/>
              <a:t/>
            </a:r>
            <a:br>
              <a:rPr lang="en-US" dirty="0" smtClean="0"/>
            </a:br>
            <a:r>
              <a:rPr lang="en-US" dirty="0" smtClean="0"/>
              <a:t>Assistant </a:t>
            </a:r>
            <a:r>
              <a:rPr lang="en-US" dirty="0"/>
              <a:t>Professor</a:t>
            </a:r>
          </a:p>
          <a:p>
            <a:r>
              <a:rPr lang="en-US" dirty="0"/>
              <a:t>Division of Cardiac Anesthesia</a:t>
            </a:r>
          </a:p>
          <a:p>
            <a:r>
              <a:rPr lang="en-US" dirty="0"/>
              <a:t/>
            </a:r>
            <a:br>
              <a:rPr lang="en-US" dirty="0"/>
            </a:br>
            <a:endParaRPr lang="en-US" dirty="0"/>
          </a:p>
        </p:txBody>
      </p:sp>
      <p:sp>
        <p:nvSpPr>
          <p:cNvPr id="4100" name="Text Box 4"/>
          <p:cNvSpPr txBox="1">
            <a:spLocks noChangeArrowheads="1"/>
          </p:cNvSpPr>
          <p:nvPr/>
        </p:nvSpPr>
        <p:spPr bwMode="auto">
          <a:xfrm>
            <a:off x="822325" y="6172200"/>
            <a:ext cx="3469707" cy="307777"/>
          </a:xfrm>
          <a:prstGeom prst="rect">
            <a:avLst/>
          </a:prstGeom>
          <a:noFill/>
          <a:ln w="9525">
            <a:noFill/>
            <a:miter lim="800000"/>
            <a:headEnd/>
            <a:tailEnd/>
          </a:ln>
          <a:effectLst/>
        </p:spPr>
        <p:txBody>
          <a:bodyPr wrap="none">
            <a:spAutoFit/>
          </a:bodyPr>
          <a:lstStyle/>
          <a:p>
            <a:r>
              <a:rPr lang="en-US" sz="1400" dirty="0">
                <a:solidFill>
                  <a:srgbClr val="002C77"/>
                </a:solidFill>
                <a:latin typeface="Arial" charset="0"/>
              </a:rPr>
              <a:t>Presented by: </a:t>
            </a:r>
            <a:r>
              <a:rPr lang="en-US" sz="1400" dirty="0" smtClean="0">
                <a:solidFill>
                  <a:srgbClr val="002C77"/>
                </a:solidFill>
                <a:latin typeface="Arial" charset="0"/>
              </a:rPr>
              <a:t>Viachaslau Barodka, M.D.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r>
              <a:rPr lang="en-US" dirty="0" smtClean="0"/>
              <a:t>Infection Prevention</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4229687" cy="2514600"/>
          </a:xfrm>
          <a:prstGeom prst="rect">
            <a:avLst/>
          </a:prstGeom>
        </p:spPr>
      </p:pic>
      <p:sp>
        <p:nvSpPr>
          <p:cNvPr id="3" name="TextBox 2"/>
          <p:cNvSpPr txBox="1"/>
          <p:nvPr/>
        </p:nvSpPr>
        <p:spPr>
          <a:xfrm>
            <a:off x="5105400" y="2057400"/>
            <a:ext cx="3810000" cy="2677656"/>
          </a:xfrm>
          <a:prstGeom prst="rect">
            <a:avLst/>
          </a:prstGeom>
          <a:noFill/>
        </p:spPr>
        <p:txBody>
          <a:bodyPr wrap="square" rtlCol="0">
            <a:spAutoFit/>
          </a:bodyPr>
          <a:lstStyle/>
          <a:p>
            <a:pPr marL="342900" indent="-342900">
              <a:buFont typeface="Arial"/>
              <a:buChar char="•"/>
            </a:pPr>
            <a:r>
              <a:rPr lang="en-US" dirty="0" smtClean="0"/>
              <a:t>MRSA Screen</a:t>
            </a:r>
            <a:br>
              <a:rPr lang="en-US" dirty="0" smtClean="0"/>
            </a:br>
            <a:r>
              <a:rPr lang="en-US" dirty="0" smtClean="0"/>
              <a:t> - Nasal </a:t>
            </a:r>
            <a:r>
              <a:rPr lang="en-US" dirty="0" err="1" smtClean="0"/>
              <a:t>Mupirocine</a:t>
            </a:r>
            <a:r>
              <a:rPr lang="en-US" dirty="0" smtClean="0"/>
              <a:t/>
            </a:r>
            <a:br>
              <a:rPr lang="en-US" dirty="0" smtClean="0"/>
            </a:br>
            <a:r>
              <a:rPr lang="en-US" dirty="0" smtClean="0"/>
              <a:t> - </a:t>
            </a:r>
            <a:r>
              <a:rPr lang="en-US" dirty="0" err="1" smtClean="0"/>
              <a:t>Vancomycin</a:t>
            </a:r>
            <a:r>
              <a:rPr lang="en-US" dirty="0" smtClean="0"/>
              <a:t/>
            </a:r>
            <a:br>
              <a:rPr lang="en-US" dirty="0" smtClean="0"/>
            </a:br>
            <a:endParaRPr lang="en-US" dirty="0" smtClean="0"/>
          </a:p>
          <a:p>
            <a:pPr marL="342900" indent="-342900">
              <a:buFont typeface="Arial"/>
              <a:buChar char="•"/>
            </a:pPr>
            <a:r>
              <a:rPr lang="en-US" dirty="0" err="1" smtClean="0"/>
              <a:t>Chlorhexidine</a:t>
            </a:r>
            <a:r>
              <a:rPr lang="en-US" dirty="0" smtClean="0"/>
              <a:t> </a:t>
            </a:r>
            <a:r>
              <a:rPr lang="en-US" dirty="0" err="1" smtClean="0"/>
              <a:t>scrab</a:t>
            </a:r>
            <a:r>
              <a:rPr lang="en-US" dirty="0" smtClean="0"/>
              <a:t/>
            </a:r>
            <a:br>
              <a:rPr lang="en-US" dirty="0" smtClean="0"/>
            </a:br>
            <a:endParaRPr lang="en-US" dirty="0" smtClean="0"/>
          </a:p>
          <a:p>
            <a:pPr marL="342900" indent="-342900">
              <a:buFont typeface="Arial"/>
              <a:buChar char="•"/>
            </a:pPr>
            <a:r>
              <a:rPr lang="en-US" dirty="0" err="1" smtClean="0"/>
              <a:t>Ancef</a:t>
            </a:r>
            <a:r>
              <a:rPr lang="en-US" dirty="0" smtClean="0"/>
              <a:t> bolus + drip</a:t>
            </a:r>
            <a:endParaRPr lang="en-US" dirty="0"/>
          </a:p>
        </p:txBody>
      </p:sp>
    </p:spTree>
    <p:extLst>
      <p:ext uri="{BB962C8B-B14F-4D97-AF65-F5344CB8AC3E}">
        <p14:creationId xmlns:p14="http://schemas.microsoft.com/office/powerpoint/2010/main" val="26996252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r>
              <a:rPr lang="en-US" dirty="0" smtClean="0"/>
              <a:t>Bleeding Prevention</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11</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14600"/>
            <a:ext cx="2988938" cy="1806677"/>
          </a:xfrm>
          <a:prstGeom prst="rect">
            <a:avLst/>
          </a:prstGeom>
        </p:spPr>
      </p:pic>
      <p:sp>
        <p:nvSpPr>
          <p:cNvPr id="3" name="TextBox 2"/>
          <p:cNvSpPr txBox="1"/>
          <p:nvPr/>
        </p:nvSpPr>
        <p:spPr>
          <a:xfrm>
            <a:off x="3886200" y="2133600"/>
            <a:ext cx="5029200" cy="2677656"/>
          </a:xfrm>
          <a:prstGeom prst="rect">
            <a:avLst/>
          </a:prstGeom>
          <a:noFill/>
        </p:spPr>
        <p:txBody>
          <a:bodyPr wrap="square" rtlCol="0">
            <a:spAutoFit/>
          </a:bodyPr>
          <a:lstStyle/>
          <a:p>
            <a:pPr marL="342900" indent="-342900">
              <a:buFont typeface="Arial"/>
              <a:buChar char="•"/>
            </a:pPr>
            <a:r>
              <a:rPr lang="en-US" dirty="0" smtClean="0"/>
              <a:t>Type &amp; Screen &amp;  Cross  4 PRBCs</a:t>
            </a:r>
          </a:p>
          <a:p>
            <a:pPr marL="342900" indent="-342900">
              <a:buFont typeface="Arial"/>
              <a:buChar char="•"/>
            </a:pPr>
            <a:r>
              <a:rPr lang="en-US" dirty="0" err="1" smtClean="0"/>
              <a:t>Aminocaproic</a:t>
            </a:r>
            <a:r>
              <a:rPr lang="en-US" dirty="0" smtClean="0"/>
              <a:t> acid</a:t>
            </a:r>
          </a:p>
          <a:p>
            <a:pPr marL="342900" indent="-342900">
              <a:buFont typeface="Arial"/>
              <a:buChar char="•"/>
            </a:pPr>
            <a:r>
              <a:rPr lang="en-US" dirty="0" err="1" smtClean="0"/>
              <a:t>Thromboeslastogram</a:t>
            </a:r>
            <a:r>
              <a:rPr lang="en-US" dirty="0" smtClean="0"/>
              <a:t> </a:t>
            </a:r>
          </a:p>
          <a:p>
            <a:pPr marL="342900" indent="-342900">
              <a:buFont typeface="Arial"/>
              <a:buChar char="•"/>
            </a:pPr>
            <a:r>
              <a:rPr lang="en-US" dirty="0" smtClean="0"/>
              <a:t>Platelet count</a:t>
            </a:r>
          </a:p>
          <a:p>
            <a:pPr marL="342900" indent="-342900">
              <a:buFont typeface="Arial"/>
              <a:buChar char="•"/>
            </a:pPr>
            <a:r>
              <a:rPr lang="en-US" dirty="0" smtClean="0"/>
              <a:t>Fibrinogen</a:t>
            </a:r>
          </a:p>
          <a:p>
            <a:pPr marL="342900" indent="-342900">
              <a:buFont typeface="Arial"/>
              <a:buChar char="•"/>
            </a:pPr>
            <a:r>
              <a:rPr lang="en-US" dirty="0" smtClean="0"/>
              <a:t>Rapid </a:t>
            </a:r>
            <a:r>
              <a:rPr lang="en-US" dirty="0" err="1" smtClean="0"/>
              <a:t>infusor</a:t>
            </a:r>
            <a:r>
              <a:rPr lang="en-US" dirty="0"/>
              <a:t> </a:t>
            </a:r>
            <a:r>
              <a:rPr lang="en-US" dirty="0" smtClean="0"/>
              <a:t>in necessary</a:t>
            </a:r>
          </a:p>
          <a:p>
            <a:pPr marL="342900" indent="-342900">
              <a:buFont typeface="Arial"/>
              <a:buChar char="•"/>
            </a:pPr>
            <a:r>
              <a:rPr lang="en-US" dirty="0" smtClean="0"/>
              <a:t>Large central lines </a:t>
            </a:r>
            <a:endParaRPr lang="en-US" dirty="0"/>
          </a:p>
        </p:txBody>
      </p:sp>
    </p:spTree>
    <p:extLst>
      <p:ext uri="{BB962C8B-B14F-4D97-AF65-F5344CB8AC3E}">
        <p14:creationId xmlns:p14="http://schemas.microsoft.com/office/powerpoint/2010/main" val="1711578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Postoperative Pneumonia Prevention</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12</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905000"/>
            <a:ext cx="3962401" cy="2819400"/>
          </a:xfrm>
          <a:prstGeom prst="rect">
            <a:avLst/>
          </a:prstGeom>
        </p:spPr>
      </p:pic>
      <p:sp>
        <p:nvSpPr>
          <p:cNvPr id="3" name="TextBox 2"/>
          <p:cNvSpPr txBox="1"/>
          <p:nvPr/>
        </p:nvSpPr>
        <p:spPr>
          <a:xfrm>
            <a:off x="4267200" y="1981200"/>
            <a:ext cx="4724400" cy="2677656"/>
          </a:xfrm>
          <a:prstGeom prst="rect">
            <a:avLst/>
          </a:prstGeom>
          <a:noFill/>
        </p:spPr>
        <p:txBody>
          <a:bodyPr wrap="square" rtlCol="0">
            <a:spAutoFit/>
          </a:bodyPr>
          <a:lstStyle/>
          <a:p>
            <a:pPr marL="342900" indent="-342900">
              <a:buFont typeface="Arial"/>
              <a:buChar char="•"/>
            </a:pPr>
            <a:r>
              <a:rPr lang="en-US" dirty="0" smtClean="0"/>
              <a:t>Lung protective ventilation mode</a:t>
            </a:r>
            <a:br>
              <a:rPr lang="en-US" dirty="0" smtClean="0"/>
            </a:br>
            <a:endParaRPr lang="en-US" dirty="0" smtClean="0"/>
          </a:p>
          <a:p>
            <a:pPr marL="342900" indent="-342900">
              <a:buFont typeface="Arial"/>
              <a:buChar char="•"/>
            </a:pPr>
            <a:r>
              <a:rPr lang="en-US" dirty="0" smtClean="0"/>
              <a:t>VAP Bundle in ICU</a:t>
            </a:r>
            <a:br>
              <a:rPr lang="en-US" dirty="0" smtClean="0"/>
            </a:br>
            <a:endParaRPr lang="en-US" dirty="0" smtClean="0"/>
          </a:p>
          <a:p>
            <a:pPr marL="342900" indent="-342900">
              <a:buFont typeface="Arial"/>
              <a:buChar char="•"/>
            </a:pPr>
            <a:r>
              <a:rPr lang="en-US" dirty="0" err="1" smtClean="0"/>
              <a:t>Extubation</a:t>
            </a:r>
            <a:r>
              <a:rPr lang="en-US" dirty="0" smtClean="0"/>
              <a:t> within 6 -12 hours</a:t>
            </a:r>
          </a:p>
          <a:p>
            <a:pPr marL="342900" indent="-342900">
              <a:buFont typeface="Arial"/>
              <a:buChar char="•"/>
            </a:pPr>
            <a:endParaRPr lang="en-US" dirty="0"/>
          </a:p>
          <a:p>
            <a:pPr marL="342900" indent="-342900">
              <a:buFont typeface="Arial"/>
              <a:buChar char="•"/>
            </a:pPr>
            <a:r>
              <a:rPr lang="en-US" dirty="0" smtClean="0"/>
              <a:t>Early ambulation</a:t>
            </a:r>
            <a:endParaRPr lang="en-US" dirty="0"/>
          </a:p>
        </p:txBody>
      </p:sp>
    </p:spTree>
    <p:extLst>
      <p:ext uri="{BB962C8B-B14F-4D97-AF65-F5344CB8AC3E}">
        <p14:creationId xmlns:p14="http://schemas.microsoft.com/office/powerpoint/2010/main" val="3280513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r>
              <a:rPr lang="en-US" dirty="0" smtClean="0"/>
              <a:t>Arrhythmia Prevention</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13</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3733800" cy="2438400"/>
          </a:xfrm>
          <a:prstGeom prst="rect">
            <a:avLst/>
          </a:prstGeom>
        </p:spPr>
      </p:pic>
      <p:sp>
        <p:nvSpPr>
          <p:cNvPr id="3" name="TextBox 2"/>
          <p:cNvSpPr txBox="1"/>
          <p:nvPr/>
        </p:nvSpPr>
        <p:spPr>
          <a:xfrm>
            <a:off x="4038600" y="2209800"/>
            <a:ext cx="4953000" cy="2308324"/>
          </a:xfrm>
          <a:prstGeom prst="rect">
            <a:avLst/>
          </a:prstGeom>
          <a:noFill/>
        </p:spPr>
        <p:txBody>
          <a:bodyPr wrap="square" rtlCol="0">
            <a:spAutoFit/>
          </a:bodyPr>
          <a:lstStyle/>
          <a:p>
            <a:pPr marL="342900" indent="-342900">
              <a:buFont typeface="Arial"/>
              <a:buChar char="•"/>
            </a:pPr>
            <a:r>
              <a:rPr lang="en-US" dirty="0" err="1" smtClean="0"/>
              <a:t>Amiodarone</a:t>
            </a:r>
            <a:r>
              <a:rPr lang="en-US" dirty="0" smtClean="0"/>
              <a:t> </a:t>
            </a:r>
          </a:p>
          <a:p>
            <a:pPr marL="342900" indent="-342900">
              <a:buFont typeface="Arial"/>
              <a:buChar char="•"/>
            </a:pPr>
            <a:endParaRPr lang="en-US" dirty="0"/>
          </a:p>
          <a:p>
            <a:pPr marL="342900" indent="-342900">
              <a:buFont typeface="Arial"/>
              <a:buChar char="•"/>
            </a:pPr>
            <a:r>
              <a:rPr lang="en-US" dirty="0" smtClean="0"/>
              <a:t>DDD or AAI mode on pacemaker</a:t>
            </a:r>
          </a:p>
          <a:p>
            <a:pPr marL="342900" indent="-342900">
              <a:buFont typeface="Arial"/>
              <a:buChar char="•"/>
            </a:pPr>
            <a:endParaRPr lang="en-US" dirty="0"/>
          </a:p>
          <a:p>
            <a:pPr marL="342900" indent="-342900">
              <a:buFont typeface="Arial"/>
              <a:buChar char="•"/>
            </a:pPr>
            <a:r>
              <a:rPr lang="en-US" dirty="0" smtClean="0"/>
              <a:t>Check grafts flow</a:t>
            </a:r>
          </a:p>
          <a:p>
            <a:endParaRPr lang="en-US" dirty="0"/>
          </a:p>
        </p:txBody>
      </p:sp>
    </p:spTree>
    <p:extLst>
      <p:ext uri="{BB962C8B-B14F-4D97-AF65-F5344CB8AC3E}">
        <p14:creationId xmlns:p14="http://schemas.microsoft.com/office/powerpoint/2010/main" val="14335812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r>
              <a:rPr lang="en-US" dirty="0" smtClean="0"/>
              <a:t>Poor Heart Function </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14</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62200"/>
            <a:ext cx="3581400" cy="3050132"/>
          </a:xfrm>
          <a:prstGeom prst="rect">
            <a:avLst/>
          </a:prstGeom>
        </p:spPr>
      </p:pic>
      <p:sp>
        <p:nvSpPr>
          <p:cNvPr id="3" name="TextBox 2"/>
          <p:cNvSpPr txBox="1"/>
          <p:nvPr/>
        </p:nvSpPr>
        <p:spPr>
          <a:xfrm>
            <a:off x="4191000" y="2286000"/>
            <a:ext cx="4648200" cy="2677656"/>
          </a:xfrm>
          <a:prstGeom prst="rect">
            <a:avLst/>
          </a:prstGeom>
          <a:noFill/>
        </p:spPr>
        <p:txBody>
          <a:bodyPr wrap="square" rtlCol="0">
            <a:spAutoFit/>
          </a:bodyPr>
          <a:lstStyle/>
          <a:p>
            <a:pPr marL="342900" indent="-342900">
              <a:buFont typeface="Arial"/>
              <a:buChar char="•"/>
            </a:pPr>
            <a:r>
              <a:rPr lang="en-US" dirty="0" err="1" smtClean="0"/>
              <a:t>Intraop</a:t>
            </a:r>
            <a:r>
              <a:rPr lang="en-US" dirty="0" smtClean="0"/>
              <a:t> TEE</a:t>
            </a:r>
          </a:p>
          <a:p>
            <a:pPr marL="342900" indent="-342900">
              <a:buFont typeface="Arial"/>
              <a:buChar char="•"/>
            </a:pPr>
            <a:endParaRPr lang="en-US" dirty="0" smtClean="0"/>
          </a:p>
          <a:p>
            <a:pPr marL="342900" indent="-342900">
              <a:buFont typeface="Arial"/>
              <a:buChar char="•"/>
            </a:pPr>
            <a:r>
              <a:rPr lang="en-US" dirty="0" smtClean="0"/>
              <a:t>IABP</a:t>
            </a:r>
          </a:p>
          <a:p>
            <a:pPr marL="342900" indent="-342900">
              <a:buFont typeface="Arial"/>
              <a:buChar char="•"/>
            </a:pPr>
            <a:endParaRPr lang="en-US" dirty="0"/>
          </a:p>
          <a:p>
            <a:pPr marL="342900" indent="-342900">
              <a:buFont typeface="Arial"/>
              <a:buChar char="•"/>
            </a:pPr>
            <a:r>
              <a:rPr lang="en-US" dirty="0" smtClean="0"/>
              <a:t>ECMO</a:t>
            </a:r>
          </a:p>
          <a:p>
            <a:pPr marL="342900" indent="-342900">
              <a:buFont typeface="Arial"/>
              <a:buChar char="•"/>
            </a:pPr>
            <a:endParaRPr lang="en-US" dirty="0"/>
          </a:p>
          <a:p>
            <a:pPr marL="342900" indent="-342900">
              <a:buFont typeface="Arial"/>
              <a:buChar char="•"/>
            </a:pPr>
            <a:r>
              <a:rPr lang="en-US" dirty="0" smtClean="0"/>
              <a:t>NO or </a:t>
            </a:r>
            <a:r>
              <a:rPr lang="en-US" dirty="0" err="1" smtClean="0"/>
              <a:t>Valetri</a:t>
            </a:r>
            <a:r>
              <a:rPr lang="en-US" dirty="0" smtClean="0"/>
              <a:t> for RV</a:t>
            </a:r>
            <a:endParaRPr lang="en-US" dirty="0"/>
          </a:p>
        </p:txBody>
      </p:sp>
    </p:spTree>
    <p:extLst>
      <p:ext uri="{BB962C8B-B14F-4D97-AF65-F5344CB8AC3E}">
        <p14:creationId xmlns:p14="http://schemas.microsoft.com/office/powerpoint/2010/main" val="65006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r>
              <a:rPr lang="en-US" dirty="0" smtClean="0"/>
              <a:t>Emergency Surgery </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15</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67000"/>
            <a:ext cx="3835564" cy="2376516"/>
          </a:xfrm>
          <a:prstGeom prst="rect">
            <a:avLst/>
          </a:prstGeom>
        </p:spPr>
      </p:pic>
      <p:sp>
        <p:nvSpPr>
          <p:cNvPr id="3" name="TextBox 2"/>
          <p:cNvSpPr txBox="1"/>
          <p:nvPr/>
        </p:nvSpPr>
        <p:spPr>
          <a:xfrm>
            <a:off x="4191000" y="2819400"/>
            <a:ext cx="4572000" cy="1569660"/>
          </a:xfrm>
          <a:prstGeom prst="rect">
            <a:avLst/>
          </a:prstGeom>
          <a:noFill/>
        </p:spPr>
        <p:txBody>
          <a:bodyPr wrap="square" rtlCol="0">
            <a:spAutoFit/>
          </a:bodyPr>
          <a:lstStyle/>
          <a:p>
            <a:pPr marL="342900" indent="-342900">
              <a:buFont typeface="Arial"/>
              <a:buChar char="•"/>
            </a:pPr>
            <a:r>
              <a:rPr lang="en-US" dirty="0" smtClean="0"/>
              <a:t>Timely operation </a:t>
            </a:r>
          </a:p>
          <a:p>
            <a:pPr marL="342900" indent="-342900">
              <a:buFont typeface="Arial"/>
              <a:buChar char="•"/>
            </a:pPr>
            <a:endParaRPr lang="en-US" dirty="0"/>
          </a:p>
          <a:p>
            <a:pPr marL="342900" indent="-342900">
              <a:buFont typeface="Arial"/>
              <a:buChar char="•"/>
            </a:pPr>
            <a:r>
              <a:rPr lang="en-US" dirty="0" smtClean="0"/>
              <a:t>OR ready </a:t>
            </a:r>
          </a:p>
          <a:p>
            <a:endParaRPr lang="en-US" dirty="0"/>
          </a:p>
        </p:txBody>
      </p:sp>
    </p:spTree>
    <p:extLst>
      <p:ext uri="{BB962C8B-B14F-4D97-AF65-F5344CB8AC3E}">
        <p14:creationId xmlns:p14="http://schemas.microsoft.com/office/powerpoint/2010/main" val="18756034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Stroke </a:t>
            </a:r>
            <a:r>
              <a:rPr lang="en-US" sz="2800" dirty="0" err="1" smtClean="0"/>
              <a:t>Preventionn</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4451602" cy="3024923"/>
          </a:xfrm>
          <a:prstGeom prst="rect">
            <a:avLst/>
          </a:prstGeom>
        </p:spPr>
      </p:pic>
      <p:sp>
        <p:nvSpPr>
          <p:cNvPr id="3" name="TextBox 2"/>
          <p:cNvSpPr txBox="1"/>
          <p:nvPr/>
        </p:nvSpPr>
        <p:spPr>
          <a:xfrm>
            <a:off x="4648200" y="2819400"/>
            <a:ext cx="4343400" cy="1200328"/>
          </a:xfrm>
          <a:prstGeom prst="rect">
            <a:avLst/>
          </a:prstGeom>
          <a:noFill/>
        </p:spPr>
        <p:txBody>
          <a:bodyPr wrap="square" rtlCol="0">
            <a:spAutoFit/>
          </a:bodyPr>
          <a:lstStyle/>
          <a:p>
            <a:r>
              <a:rPr lang="en-US" dirty="0" smtClean="0"/>
              <a:t> Keep MAP &gt;</a:t>
            </a:r>
          </a:p>
          <a:p>
            <a:r>
              <a:rPr lang="en-US" dirty="0" smtClean="0"/>
              <a:t> Lower Limit of </a:t>
            </a:r>
            <a:r>
              <a:rPr lang="en-US" dirty="0" err="1" smtClean="0"/>
              <a:t>Autoregulation</a:t>
            </a:r>
            <a:endParaRPr lang="en-US" dirty="0" smtClean="0"/>
          </a:p>
          <a:p>
            <a:r>
              <a:rPr lang="en-US" dirty="0" smtClean="0"/>
              <a:t> </a:t>
            </a:r>
            <a:endParaRPr lang="en-US" dirty="0"/>
          </a:p>
        </p:txBody>
      </p:sp>
    </p:spTree>
    <p:extLst>
      <p:ext uri="{BB962C8B-B14F-4D97-AF65-F5344CB8AC3E}">
        <p14:creationId xmlns:p14="http://schemas.microsoft.com/office/powerpoint/2010/main" val="351604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Acute Kidney Injury Prevention  </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17</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0" y="2438400"/>
            <a:ext cx="4115107" cy="2567723"/>
          </a:xfrm>
          <a:prstGeom prst="rect">
            <a:avLst/>
          </a:prstGeom>
        </p:spPr>
      </p:pic>
      <p:sp>
        <p:nvSpPr>
          <p:cNvPr id="3" name="TextBox 2"/>
          <p:cNvSpPr txBox="1"/>
          <p:nvPr/>
        </p:nvSpPr>
        <p:spPr>
          <a:xfrm>
            <a:off x="4191000" y="2514600"/>
            <a:ext cx="4800600" cy="1938992"/>
          </a:xfrm>
          <a:prstGeom prst="rect">
            <a:avLst/>
          </a:prstGeom>
          <a:noFill/>
        </p:spPr>
        <p:txBody>
          <a:bodyPr wrap="square" rtlCol="0">
            <a:spAutoFit/>
          </a:bodyPr>
          <a:lstStyle/>
          <a:p>
            <a:pPr marL="342900" indent="-342900">
              <a:buFont typeface="Arial"/>
              <a:buChar char="•"/>
            </a:pPr>
            <a:r>
              <a:rPr lang="en-US" dirty="0" smtClean="0"/>
              <a:t> Goal Directed Perfusion Protocol</a:t>
            </a:r>
          </a:p>
          <a:p>
            <a:pPr marL="342900" indent="-342900">
              <a:buFont typeface="Arial"/>
              <a:buChar char="•"/>
            </a:pPr>
            <a:endParaRPr lang="en-US" dirty="0"/>
          </a:p>
          <a:p>
            <a:pPr marL="342900" indent="-342900">
              <a:buFont typeface="Arial"/>
              <a:buChar char="•"/>
            </a:pPr>
            <a:r>
              <a:rPr lang="en-US" dirty="0" smtClean="0"/>
              <a:t>Prevention of Hemolysis</a:t>
            </a:r>
          </a:p>
          <a:p>
            <a:pPr marL="342900" indent="-342900">
              <a:buFont typeface="Arial"/>
              <a:buChar char="•"/>
            </a:pPr>
            <a:endParaRPr lang="en-US" dirty="0"/>
          </a:p>
          <a:p>
            <a:pPr marL="342900" indent="-342900">
              <a:buFont typeface="Arial"/>
              <a:buChar char="•"/>
            </a:pPr>
            <a:r>
              <a:rPr lang="en-US" dirty="0" smtClean="0"/>
              <a:t>Minute to minute Urine Output</a:t>
            </a:r>
            <a:endParaRPr lang="en-US" dirty="0"/>
          </a:p>
        </p:txBody>
      </p:sp>
    </p:spTree>
    <p:extLst>
      <p:ext uri="{BB962C8B-B14F-4D97-AF65-F5344CB8AC3E}">
        <p14:creationId xmlns:p14="http://schemas.microsoft.com/office/powerpoint/2010/main" val="14182434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r>
              <a:rPr lang="en-US" sz="2800" dirty="0" smtClean="0"/>
              <a:t>Iatrogenic </a:t>
            </a:r>
            <a:r>
              <a:rPr lang="en-US" sz="2800" dirty="0" smtClean="0"/>
              <a:t>Causes Prevention</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325717"/>
            <a:ext cx="3657600" cy="2544797"/>
          </a:xfrm>
          <a:prstGeom prst="rect">
            <a:avLst/>
          </a:prstGeom>
        </p:spPr>
      </p:pic>
      <p:sp>
        <p:nvSpPr>
          <p:cNvPr id="3" name="TextBox 2"/>
          <p:cNvSpPr txBox="1"/>
          <p:nvPr/>
        </p:nvSpPr>
        <p:spPr>
          <a:xfrm>
            <a:off x="4876800" y="2286000"/>
            <a:ext cx="3886200" cy="2246769"/>
          </a:xfrm>
          <a:prstGeom prst="rect">
            <a:avLst/>
          </a:prstGeom>
          <a:noFill/>
        </p:spPr>
        <p:txBody>
          <a:bodyPr wrap="square" rtlCol="0">
            <a:spAutoFit/>
          </a:bodyPr>
          <a:lstStyle/>
          <a:p>
            <a:r>
              <a:rPr lang="en-US" sz="2800" dirty="0" smtClean="0"/>
              <a:t> Make surgeon :</a:t>
            </a:r>
            <a:br>
              <a:rPr lang="en-US" sz="2800" dirty="0" smtClean="0"/>
            </a:br>
            <a:endParaRPr lang="en-US" sz="2800" dirty="0" smtClean="0"/>
          </a:p>
          <a:p>
            <a:pPr marL="342900" indent="-342900">
              <a:buFont typeface="Arial"/>
              <a:buChar char="•"/>
            </a:pPr>
            <a:r>
              <a:rPr lang="en-US" sz="2800" dirty="0" smtClean="0"/>
              <a:t>Relaxed  </a:t>
            </a:r>
          </a:p>
          <a:p>
            <a:pPr marL="342900" indent="-342900">
              <a:buFont typeface="Arial"/>
              <a:buChar char="•"/>
            </a:pPr>
            <a:r>
              <a:rPr lang="en-US" sz="2800" dirty="0" smtClean="0"/>
              <a:t>Confident </a:t>
            </a:r>
          </a:p>
          <a:p>
            <a:pPr marL="342900" indent="-342900">
              <a:buFont typeface="Arial"/>
              <a:buChar char="•"/>
            </a:pPr>
            <a:r>
              <a:rPr lang="en-US" sz="2800" dirty="0" smtClean="0"/>
              <a:t>Positive Attitude</a:t>
            </a:r>
            <a:endParaRPr lang="en-US" sz="2800" dirty="0"/>
          </a:p>
        </p:txBody>
      </p:sp>
    </p:spTree>
    <p:extLst>
      <p:ext uri="{BB962C8B-B14F-4D97-AF65-F5344CB8AC3E}">
        <p14:creationId xmlns:p14="http://schemas.microsoft.com/office/powerpoint/2010/main" val="14415455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Key to Success : Leadership Willing To Change</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19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 y="2286000"/>
            <a:ext cx="9213273" cy="2895600"/>
          </a:xfrm>
          <a:prstGeom prst="rect">
            <a:avLst/>
          </a:prstGeom>
        </p:spPr>
      </p:pic>
    </p:spTree>
    <p:extLst>
      <p:ext uri="{BB962C8B-B14F-4D97-AF65-F5344CB8AC3E}">
        <p14:creationId xmlns:p14="http://schemas.microsoft.com/office/powerpoint/2010/main" val="129843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The Johns Hopkins Hospital</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04800"/>
            <a:ext cx="8915400" cy="5943600"/>
          </a:xfrm>
          <a:prstGeom prst="rect">
            <a:avLst/>
          </a:prstGeom>
        </p:spPr>
      </p:pic>
    </p:spTree>
    <p:extLst>
      <p:ext uri="{BB962C8B-B14F-4D97-AF65-F5344CB8AC3E}">
        <p14:creationId xmlns:p14="http://schemas.microsoft.com/office/powerpoint/2010/main" val="41457675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3200"/>
            <a:ext cx="3581400" cy="1143000"/>
          </a:xfrm>
        </p:spPr>
        <p:txBody>
          <a:bodyPr/>
          <a:lstStyle/>
          <a:p>
            <a:r>
              <a:rPr lang="en-US" dirty="0" smtClean="0">
                <a:solidFill>
                  <a:srgbClr val="FF0000"/>
                </a:solidFill>
              </a:rPr>
              <a:t>THANK YOU !</a:t>
            </a:r>
            <a:endParaRPr lang="en-US" dirty="0">
              <a:solidFill>
                <a:srgbClr val="FF0000"/>
              </a:solidFill>
            </a:endParaRPr>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20</a:t>
            </a:fld>
            <a:endParaRPr lang="en-US"/>
          </a:p>
        </p:txBody>
      </p:sp>
    </p:spTree>
    <p:extLst>
      <p:ext uri="{BB962C8B-B14F-4D97-AF65-F5344CB8AC3E}">
        <p14:creationId xmlns:p14="http://schemas.microsoft.com/office/powerpoint/2010/main" val="33711621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               Baltimore, Maryland</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59510"/>
            <a:ext cx="8552688" cy="5198490"/>
          </a:xfrm>
          <a:prstGeom prst="rect">
            <a:avLst/>
          </a:prstGeom>
        </p:spPr>
      </p:pic>
    </p:spTree>
    <p:extLst>
      <p:ext uri="{BB962C8B-B14F-4D97-AF65-F5344CB8AC3E}">
        <p14:creationId xmlns:p14="http://schemas.microsoft.com/office/powerpoint/2010/main" val="12894237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Patient Population</a:t>
            </a:r>
            <a:endParaRPr lang="en-US"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1637"/>
            <a:ext cx="7534276" cy="4957763"/>
          </a:xfrm>
          <a:prstGeom prst="rect">
            <a:avLst/>
          </a:prstGeom>
        </p:spPr>
      </p:pic>
    </p:spTree>
    <p:extLst>
      <p:ext uri="{BB962C8B-B14F-4D97-AF65-F5344CB8AC3E}">
        <p14:creationId xmlns:p14="http://schemas.microsoft.com/office/powerpoint/2010/main" val="36417342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7848600" cy="4885353"/>
          </a:xfrm>
          <a:prstGeom prst="rect">
            <a:avLst/>
          </a:prstGeom>
        </p:spPr>
      </p:pic>
      <p:sp>
        <p:nvSpPr>
          <p:cNvPr id="6" name="Rectangle 5"/>
          <p:cNvSpPr/>
          <p:nvPr/>
        </p:nvSpPr>
        <p:spPr>
          <a:xfrm>
            <a:off x="609600" y="381000"/>
            <a:ext cx="7467600" cy="523220"/>
          </a:xfrm>
          <a:prstGeom prst="rect">
            <a:avLst/>
          </a:prstGeom>
        </p:spPr>
        <p:txBody>
          <a:bodyPr wrap="square">
            <a:spAutoFit/>
          </a:bodyPr>
          <a:lstStyle/>
          <a:p>
            <a:r>
              <a:rPr lang="en-US" sz="2800" dirty="0"/>
              <a:t>Key to Success : </a:t>
            </a:r>
            <a:r>
              <a:rPr lang="en-US" sz="2800" dirty="0" smtClean="0"/>
              <a:t>Prevention</a:t>
            </a:r>
            <a:endParaRPr lang="en-US" sz="2800" dirty="0"/>
          </a:p>
        </p:txBody>
      </p:sp>
    </p:spTree>
    <p:extLst>
      <p:ext uri="{BB962C8B-B14F-4D97-AF65-F5344CB8AC3E}">
        <p14:creationId xmlns:p14="http://schemas.microsoft.com/office/powerpoint/2010/main" val="999043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Key to Success : Incentives To Health Care System</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4" y="1617405"/>
            <a:ext cx="7389092" cy="4876801"/>
          </a:xfrm>
          <a:prstGeom prst="rect">
            <a:avLst/>
          </a:prstGeom>
        </p:spPr>
      </p:pic>
    </p:spTree>
    <p:extLst>
      <p:ext uri="{BB962C8B-B14F-4D97-AF65-F5344CB8AC3E}">
        <p14:creationId xmlns:p14="http://schemas.microsoft.com/office/powerpoint/2010/main" val="35217792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Implement Change and Measure Outcome</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96371"/>
            <a:ext cx="5619750" cy="5046536"/>
          </a:xfrm>
          <a:prstGeom prst="rect">
            <a:avLst/>
          </a:prstGeom>
        </p:spPr>
      </p:pic>
    </p:spTree>
    <p:extLst>
      <p:ext uri="{BB962C8B-B14F-4D97-AF65-F5344CB8AC3E}">
        <p14:creationId xmlns:p14="http://schemas.microsoft.com/office/powerpoint/2010/main" val="14636546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Implement Change and Measure Outcome</a:t>
            </a:r>
            <a:br>
              <a:rPr lang="en-US" sz="2800" dirty="0" smtClean="0"/>
            </a:br>
            <a:r>
              <a:rPr lang="en-US" sz="2800" dirty="0" smtClean="0"/>
              <a:t>   </a:t>
            </a:r>
            <a:r>
              <a:rPr lang="en-US" sz="2000" dirty="0" smtClean="0">
                <a:solidFill>
                  <a:srgbClr val="FF0000"/>
                </a:solidFill>
              </a:rPr>
              <a:t>Everybody Thinks He is Great Gunmen Until He Sees The Target</a:t>
            </a:r>
            <a:endParaRPr lang="en-US" sz="2000" b="0" dirty="0">
              <a:solidFill>
                <a:srgbClr val="FF0000"/>
              </a:solidFill>
            </a:endParaRPr>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71" y="2209800"/>
            <a:ext cx="4736508" cy="37968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905000"/>
            <a:ext cx="2161309" cy="2079844"/>
          </a:xfrm>
          <a:prstGeom prst="rect">
            <a:avLst/>
          </a:prstGeom>
        </p:spPr>
      </p:pic>
    </p:spTree>
    <p:extLst>
      <p:ext uri="{BB962C8B-B14F-4D97-AF65-F5344CB8AC3E}">
        <p14:creationId xmlns:p14="http://schemas.microsoft.com/office/powerpoint/2010/main" val="4126813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      Prevention:  What Kills Our Patients ?</a:t>
            </a:r>
            <a:endParaRPr lang="en-US" sz="2800" b="0" dirty="0"/>
          </a:p>
        </p:txBody>
      </p:sp>
      <p:sp>
        <p:nvSpPr>
          <p:cNvPr id="4" name="Date Placeholder 3"/>
          <p:cNvSpPr>
            <a:spLocks noGrp="1"/>
          </p:cNvSpPr>
          <p:nvPr>
            <p:ph type="dt" sz="half" idx="10"/>
          </p:nvPr>
        </p:nvSpPr>
        <p:spPr/>
        <p:txBody>
          <a:bodyPr/>
          <a:lstStyle/>
          <a:p>
            <a:fld id="{18A29CCB-78A3-4AEF-84C7-442A9BC6C10E}" type="datetime4">
              <a:rPr lang="en-US" smtClean="0"/>
              <a:pPr/>
              <a:t>February 3, 2017</a:t>
            </a:fld>
            <a:endParaRPr lang="en-US">
              <a:latin typeface="Times" charset="0"/>
            </a:endParaRPr>
          </a:p>
        </p:txBody>
      </p:sp>
      <p:sp>
        <p:nvSpPr>
          <p:cNvPr id="5" name="Slide Number Placeholder 4"/>
          <p:cNvSpPr>
            <a:spLocks noGrp="1"/>
          </p:cNvSpPr>
          <p:nvPr>
            <p:ph type="sldNum" sz="quarter" idx="12"/>
          </p:nvPr>
        </p:nvSpPr>
        <p:spPr/>
        <p:txBody>
          <a:bodyPr/>
          <a:lstStyle/>
          <a:p>
            <a:fld id="{78F6BB67-4B9A-4352-9157-4F4322C94242}" type="slidenum">
              <a:rPr lang="en-US" smtClean="0"/>
              <a:pPr/>
              <a:t>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146" y="4671277"/>
            <a:ext cx="2814382" cy="19581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7252"/>
            <a:ext cx="2854936" cy="169729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937" y="904875"/>
            <a:ext cx="2988938" cy="18066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 y="4652227"/>
            <a:ext cx="2881655" cy="19581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4055" y="4652226"/>
            <a:ext cx="3138145" cy="195812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3874" y="950074"/>
            <a:ext cx="3297054" cy="169729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30" y="2705880"/>
            <a:ext cx="3474720" cy="19304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6853" y="2684546"/>
            <a:ext cx="2205893" cy="1878669"/>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10250" y="2752724"/>
            <a:ext cx="3291278" cy="1843116"/>
          </a:xfrm>
          <a:prstGeom prst="rect">
            <a:avLst/>
          </a:prstGeom>
        </p:spPr>
      </p:pic>
    </p:spTree>
    <p:extLst>
      <p:ext uri="{BB962C8B-B14F-4D97-AF65-F5344CB8AC3E}">
        <p14:creationId xmlns:p14="http://schemas.microsoft.com/office/powerpoint/2010/main" val="3070830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HM_Dome (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JHM_Dome (1)</Template>
  <TotalTime>4250</TotalTime>
  <Words>1362</Words>
  <Application>Microsoft Macintosh PowerPoint</Application>
  <PresentationFormat>On-screen Show (4:3)</PresentationFormat>
  <Paragraphs>143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JHM_Dome (1)</vt:lpstr>
      <vt:lpstr>Prevention of Postoperative Complications After Cardiac Surgery: </vt:lpstr>
      <vt:lpstr>The Johns Hopkins Hospital</vt:lpstr>
      <vt:lpstr>               Baltimore, Maryland</vt:lpstr>
      <vt:lpstr>          Patient Population</vt:lpstr>
      <vt:lpstr>  </vt:lpstr>
      <vt:lpstr>  Key to Success : Incentives To Health Care System</vt:lpstr>
      <vt:lpstr>    Implement Change and Measure Outcome</vt:lpstr>
      <vt:lpstr>    Implement Change and Measure Outcome    Everybody Thinks He is Great Gunmen Until He Sees The Target</vt:lpstr>
      <vt:lpstr>      Prevention:  What Kills Our Patients ?</vt:lpstr>
      <vt:lpstr>      Infection Prevention</vt:lpstr>
      <vt:lpstr>      Bleeding Prevention</vt:lpstr>
      <vt:lpstr>      Postoperative Pneumonia Prevention</vt:lpstr>
      <vt:lpstr>      Arrhythmia Prevention</vt:lpstr>
      <vt:lpstr>      Poor Heart Function </vt:lpstr>
      <vt:lpstr>      Emergency Surgery </vt:lpstr>
      <vt:lpstr>      Stroke Preventionn</vt:lpstr>
      <vt:lpstr>    Acute Kidney Injury Prevention  </vt:lpstr>
      <vt:lpstr>      Iatrogenic Causes Prevention</vt:lpstr>
      <vt:lpstr>  Key to Success : Leadership Willing To Change</vt:lpstr>
      <vt:lpstr>THANK YOU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Stiffness – Data update</dc:title>
  <dc:creator>JSteppan</dc:creator>
  <cp:lastModifiedBy>Viachaslau Barodka</cp:lastModifiedBy>
  <cp:revision>271</cp:revision>
  <dcterms:created xsi:type="dcterms:W3CDTF">2011-12-05T17:20:50Z</dcterms:created>
  <dcterms:modified xsi:type="dcterms:W3CDTF">2017-02-04T04:43:53Z</dcterms:modified>
</cp:coreProperties>
</file>