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1"/>
  </p:sldMasterIdLst>
  <p:notesMasterIdLst>
    <p:notesMasterId r:id="rId51"/>
  </p:notesMasterIdLst>
  <p:sldIdLst>
    <p:sldId id="333" r:id="rId2"/>
    <p:sldId id="355" r:id="rId3"/>
    <p:sldId id="357" r:id="rId4"/>
    <p:sldId id="350" r:id="rId5"/>
    <p:sldId id="366" r:id="rId6"/>
    <p:sldId id="346" r:id="rId7"/>
    <p:sldId id="286" r:id="rId8"/>
    <p:sldId id="299" r:id="rId9"/>
    <p:sldId id="348" r:id="rId10"/>
    <p:sldId id="369" r:id="rId11"/>
    <p:sldId id="311" r:id="rId12"/>
    <p:sldId id="349" r:id="rId13"/>
    <p:sldId id="325" r:id="rId14"/>
    <p:sldId id="259" r:id="rId15"/>
    <p:sldId id="370" r:id="rId16"/>
    <p:sldId id="371" r:id="rId17"/>
    <p:sldId id="372" r:id="rId18"/>
    <p:sldId id="277" r:id="rId19"/>
    <p:sldId id="326" r:id="rId20"/>
    <p:sldId id="327" r:id="rId21"/>
    <p:sldId id="353" r:id="rId22"/>
    <p:sldId id="303" r:id="rId23"/>
    <p:sldId id="351" r:id="rId24"/>
    <p:sldId id="352" r:id="rId25"/>
    <p:sldId id="258" r:id="rId26"/>
    <p:sldId id="316" r:id="rId27"/>
    <p:sldId id="307" r:id="rId28"/>
    <p:sldId id="354" r:id="rId29"/>
    <p:sldId id="310" r:id="rId30"/>
    <p:sldId id="319" r:id="rId31"/>
    <p:sldId id="318" r:id="rId32"/>
    <p:sldId id="367" r:id="rId33"/>
    <p:sldId id="282" r:id="rId34"/>
    <p:sldId id="257" r:id="rId35"/>
    <p:sldId id="314" r:id="rId36"/>
    <p:sldId id="266" r:id="rId37"/>
    <p:sldId id="320" r:id="rId38"/>
    <p:sldId id="270" r:id="rId39"/>
    <p:sldId id="267" r:id="rId40"/>
    <p:sldId id="273" r:id="rId41"/>
    <p:sldId id="276" r:id="rId42"/>
    <p:sldId id="302" r:id="rId43"/>
    <p:sldId id="332" r:id="rId44"/>
    <p:sldId id="323" r:id="rId45"/>
    <p:sldId id="274" r:id="rId46"/>
    <p:sldId id="275" r:id="rId47"/>
    <p:sldId id="317" r:id="rId48"/>
    <p:sldId id="328" r:id="rId49"/>
    <p:sldId id="334" r:id="rId50"/>
  </p:sldIdLst>
  <p:sldSz cx="9144000" cy="6858000" type="screen4x3"/>
  <p:notesSz cx="6858000" cy="914400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57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0080"/>
    <a:srgbClr val="6666FF"/>
    <a:srgbClr val="0F6FC6"/>
    <a:srgbClr val="800000"/>
    <a:srgbClr val="8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1" autoAdjust="0"/>
    <p:restoredTop sz="99807" autoAdjust="0"/>
  </p:normalViewPr>
  <p:slideViewPr>
    <p:cSldViewPr snapToGrid="0" snapToObjects="1">
      <p:cViewPr>
        <p:scale>
          <a:sx n="72" d="100"/>
          <a:sy n="72" d="100"/>
        </p:scale>
        <p:origin x="-1952" y="-240"/>
      </p:cViewPr>
      <p:guideLst>
        <p:guide orient="horz" pos="1570"/>
        <p:guide pos="2880"/>
      </p:guideLst>
    </p:cSldViewPr>
  </p:slideViewPr>
  <p:outlineViewPr>
    <p:cViewPr>
      <p:scale>
        <a:sx n="33" d="100"/>
        <a:sy n="33" d="100"/>
      </p:scale>
      <p:origin x="0" y="11688"/>
    </p:cViewPr>
  </p:outlineViewPr>
  <p:notesTextViewPr>
    <p:cViewPr>
      <p:scale>
        <a:sx n="100" d="100"/>
        <a:sy n="100" d="100"/>
      </p:scale>
      <p:origin x="0" y="0"/>
    </p:cViewPr>
  </p:notesTextViewPr>
  <p:sorterViewPr>
    <p:cViewPr>
      <p:scale>
        <a:sx n="55" d="100"/>
        <a:sy n="55" d="100"/>
      </p:scale>
      <p:origin x="0" y="13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5E632A-5385-4647-8F60-99A5B9D6E538}" type="datetimeFigureOut">
              <a:rPr lang="ru-RU" smtClean="0"/>
              <a:t>04.02.17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2C12F4-C231-9C4C-8259-CD27F32B2B99}" type="slidenum">
              <a:rPr lang="ru-RU" smtClean="0"/>
              <a:t>‹#›</a:t>
            </a:fld>
            <a:endParaRPr lang="ru-RU"/>
          </a:p>
        </p:txBody>
      </p:sp>
    </p:spTree>
    <p:extLst>
      <p:ext uri="{BB962C8B-B14F-4D97-AF65-F5344CB8AC3E}">
        <p14:creationId xmlns:p14="http://schemas.microsoft.com/office/powerpoint/2010/main" val="5318093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82DC593-7689-41A0-BEBD-4C0455E7EB93}" type="slidenum">
              <a:rPr lang="ru-RU" smtClean="0"/>
              <a:pPr/>
              <a:t>1</a:t>
            </a:fld>
            <a:endParaRPr lang="ru-RU"/>
          </a:p>
        </p:txBody>
      </p:sp>
    </p:spTree>
    <p:extLst>
      <p:ext uri="{BB962C8B-B14F-4D97-AF65-F5344CB8AC3E}">
        <p14:creationId xmlns:p14="http://schemas.microsoft.com/office/powerpoint/2010/main" val="257780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566"/>
              </a:spcBef>
            </a:pPr>
            <a:r>
              <a:rPr lang="en-US" b="1" smtClean="0">
                <a:solidFill>
                  <a:srgbClr val="000000"/>
                </a:solidFill>
                <a:latin typeface="Arial" pitchFamily="34" charset="0"/>
              </a:rPr>
              <a:t>Key Message:</a:t>
            </a:r>
          </a:p>
          <a:p>
            <a:pPr>
              <a:spcBef>
                <a:spcPts val="566"/>
              </a:spcBef>
            </a:pPr>
            <a:r>
              <a:rPr lang="en-US" smtClean="0">
                <a:solidFill>
                  <a:srgbClr val="000000"/>
                </a:solidFill>
                <a:latin typeface="Arial" pitchFamily="34" charset="0"/>
              </a:rPr>
              <a:t>The images in this figure are for illustrative purposes only.  The measurements, however, are from a real patient.</a:t>
            </a:r>
          </a:p>
          <a:p>
            <a:pPr>
              <a:spcBef>
                <a:spcPts val="566"/>
              </a:spcBef>
            </a:pPr>
            <a:r>
              <a:rPr lang="en-US" smtClean="0">
                <a:solidFill>
                  <a:srgbClr val="000000"/>
                </a:solidFill>
                <a:latin typeface="Arial" pitchFamily="34" charset="0"/>
              </a:rPr>
              <a:t>The point is that the many measurements possible using the different imaging techniques often do not align with one another and would suggest different device sizes.</a:t>
            </a:r>
          </a:p>
          <a:p>
            <a:pPr>
              <a:spcBef>
                <a:spcPts val="566"/>
              </a:spcBef>
            </a:pPr>
            <a:r>
              <a:rPr lang="en-US" smtClean="0">
                <a:solidFill>
                  <a:srgbClr val="000000"/>
                </a:solidFill>
                <a:latin typeface="Arial" pitchFamily="34" charset="0"/>
              </a:rPr>
              <a:t>Also, a commonly held misconception is that echo corresponds to the minor diameter from CT and angio the major diameter from CT.  In this example it does, but in the following it does not.</a:t>
            </a:r>
          </a:p>
          <a:p>
            <a:pPr>
              <a:spcBef>
                <a:spcPts val="566"/>
              </a:spcBef>
              <a:buFontTx/>
              <a:buChar char="•"/>
            </a:pPr>
            <a:endParaRPr lang="en-US" smtClean="0">
              <a:solidFill>
                <a:srgbClr val="000000"/>
              </a:solidFill>
              <a:latin typeface="Arial" pitchFamily="34" charset="0"/>
            </a:endParaRPr>
          </a:p>
          <a:p>
            <a:pPr>
              <a:spcBef>
                <a:spcPts val="566"/>
              </a:spcBef>
            </a:pPr>
            <a:r>
              <a:rPr lang="en-US" smtClean="0">
                <a:solidFill>
                  <a:srgbClr val="000000"/>
                </a:solidFill>
                <a:latin typeface="Arial" pitchFamily="34" charset="0"/>
              </a:rPr>
              <a:t>In this particular case:</a:t>
            </a:r>
          </a:p>
          <a:p>
            <a:pPr lvl="1" indent="-211077">
              <a:spcBef>
                <a:spcPct val="0"/>
              </a:spcBef>
              <a:buFont typeface="Arial" pitchFamily="34" charset="0"/>
              <a:buChar char="–"/>
            </a:pPr>
            <a:r>
              <a:rPr lang="en-US" smtClean="0">
                <a:solidFill>
                  <a:srgbClr val="000000"/>
                </a:solidFill>
                <a:latin typeface="Arial" pitchFamily="34" charset="0"/>
              </a:rPr>
              <a:t>The echo diameter and minor diameter from CT would suggest that a 26mm valve be implanted.  </a:t>
            </a:r>
          </a:p>
          <a:p>
            <a:pPr lvl="1" indent="-211077">
              <a:spcBef>
                <a:spcPct val="0"/>
              </a:spcBef>
              <a:buFont typeface="Arial" pitchFamily="34" charset="0"/>
              <a:buChar char="–"/>
            </a:pPr>
            <a:r>
              <a:rPr lang="en-US" smtClean="0">
                <a:solidFill>
                  <a:srgbClr val="000000"/>
                </a:solidFill>
                <a:latin typeface="Arial" pitchFamily="34" charset="0"/>
              </a:rPr>
              <a:t>The major diameter from CT would suggest implanting a 31mm.  </a:t>
            </a:r>
          </a:p>
          <a:p>
            <a:pPr lvl="1" indent="-211077">
              <a:spcBef>
                <a:spcPct val="0"/>
              </a:spcBef>
              <a:buFont typeface="Arial" pitchFamily="34" charset="0"/>
              <a:buChar char="–"/>
            </a:pPr>
            <a:r>
              <a:rPr lang="en-US" smtClean="0">
                <a:solidFill>
                  <a:srgbClr val="000000"/>
                </a:solidFill>
                <a:latin typeface="Arial" pitchFamily="34" charset="0"/>
              </a:rPr>
              <a:t>The perimeter, area, and mean diameter from CT would suggest a 29mm valve.  </a:t>
            </a:r>
          </a:p>
          <a:p>
            <a:endParaRPr lang="en-US" smtClean="0"/>
          </a:p>
          <a:p>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6550" eaLnBrk="0" hangingPunct="0">
              <a:defRPr>
                <a:solidFill>
                  <a:schemeClr val="tx1"/>
                </a:solidFill>
                <a:latin typeface="Arial" pitchFamily="34" charset="0"/>
                <a:ea typeface="ヒラギノ角ゴ Pro W3" pitchFamily="1" charset="-128"/>
              </a:defRPr>
            </a:lvl1pPr>
            <a:lvl2pPr marL="731731" indent="-281435" defTabSz="456550" eaLnBrk="0" hangingPunct="0">
              <a:defRPr>
                <a:solidFill>
                  <a:schemeClr val="tx1"/>
                </a:solidFill>
                <a:latin typeface="Arial" pitchFamily="34" charset="0"/>
                <a:ea typeface="ヒラギノ角ゴ Pro W3" pitchFamily="1" charset="-128"/>
              </a:defRPr>
            </a:lvl2pPr>
            <a:lvl3pPr marL="1125741" indent="-225148" defTabSz="456550" eaLnBrk="0" hangingPunct="0">
              <a:defRPr>
                <a:solidFill>
                  <a:schemeClr val="tx1"/>
                </a:solidFill>
                <a:latin typeface="Arial" pitchFamily="34" charset="0"/>
                <a:ea typeface="ヒラギノ角ゴ Pro W3" pitchFamily="1" charset="-128"/>
              </a:defRPr>
            </a:lvl3pPr>
            <a:lvl4pPr marL="1576037" indent="-225148" defTabSz="456550" eaLnBrk="0" hangingPunct="0">
              <a:defRPr>
                <a:solidFill>
                  <a:schemeClr val="tx1"/>
                </a:solidFill>
                <a:latin typeface="Arial" pitchFamily="34" charset="0"/>
                <a:ea typeface="ヒラギノ角ゴ Pro W3" pitchFamily="1" charset="-128"/>
              </a:defRPr>
            </a:lvl4pPr>
            <a:lvl5pPr marL="2026333" indent="-225148" defTabSz="456550" eaLnBrk="0" hangingPunct="0">
              <a:defRPr>
                <a:solidFill>
                  <a:schemeClr val="tx1"/>
                </a:solidFill>
                <a:latin typeface="Arial" pitchFamily="34" charset="0"/>
                <a:ea typeface="ヒラギノ角ゴ Pro W3" pitchFamily="1" charset="-128"/>
              </a:defRPr>
            </a:lvl5pPr>
            <a:lvl6pPr marL="2476630"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26926"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377222"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27518"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eaLnBrk="1" hangingPunct="1"/>
            <a:fld id="{ADCB875D-E8B5-4DF4-AA18-99D9AF9D1525}" type="slidenum">
              <a:rPr lang="en-US" smtClean="0">
                <a:ea typeface="MS PGothic" pitchFamily="34" charset="-128"/>
              </a:rPr>
              <a:pPr eaLnBrk="1" hangingPunct="1"/>
              <a:t>28</a:t>
            </a:fld>
            <a:endParaRPr lang="en-US" smtClean="0">
              <a:ea typeface="MS PGothic" pitchFamily="34" charset="-128"/>
            </a:endParaRPr>
          </a:p>
        </p:txBody>
      </p:sp>
    </p:spTree>
    <p:extLst>
      <p:ext uri="{BB962C8B-B14F-4D97-AF65-F5344CB8AC3E}">
        <p14:creationId xmlns:p14="http://schemas.microsoft.com/office/powerpoint/2010/main" val="122632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2C12F4-C231-9C4C-8259-CD27F32B2B99}" type="slidenum">
              <a:rPr lang="ru-RU" smtClean="0"/>
              <a:t>38</a:t>
            </a:fld>
            <a:endParaRPr lang="ru-RU"/>
          </a:p>
        </p:txBody>
      </p:sp>
    </p:spTree>
    <p:extLst>
      <p:ext uri="{BB962C8B-B14F-4D97-AF65-F5344CB8AC3E}">
        <p14:creationId xmlns:p14="http://schemas.microsoft.com/office/powerpoint/2010/main" val="206596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2C12F4-C231-9C4C-8259-CD27F32B2B99}" type="slidenum">
              <a:rPr lang="ru-RU" smtClean="0"/>
              <a:t>44</a:t>
            </a:fld>
            <a:endParaRPr lang="ru-RU"/>
          </a:p>
        </p:txBody>
      </p:sp>
    </p:spTree>
    <p:extLst>
      <p:ext uri="{BB962C8B-B14F-4D97-AF65-F5344CB8AC3E}">
        <p14:creationId xmlns:p14="http://schemas.microsoft.com/office/powerpoint/2010/main" val="13770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ru-RU" sz="1200" kern="1200" dirty="0" smtClean="0">
                <a:solidFill>
                  <a:schemeClr val="tx1"/>
                </a:solidFill>
                <a:effectLst/>
                <a:latin typeface="+mn-lt"/>
                <a:ea typeface="+mn-ea"/>
                <a:cs typeface="+mn-cs"/>
              </a:rPr>
              <a:t>Аортальный стеноз (АС) стал наиболее часто встречающейся клапанной болезнью сердца </a:t>
            </a:r>
            <a:r>
              <a:rPr lang="ru-RU" sz="1200" kern="1200" smtClean="0">
                <a:solidFill>
                  <a:schemeClr val="tx1"/>
                </a:solidFill>
                <a:effectLst/>
                <a:latin typeface="+mn-lt"/>
                <a:ea typeface="+mn-ea"/>
                <a:cs typeface="+mn-cs"/>
              </a:rPr>
              <a:t>в </a:t>
            </a:r>
            <a:r>
              <a:rPr lang="ru-RU" sz="1200" u="none" kern="1200" smtClean="0">
                <a:solidFill>
                  <a:schemeClr val="tx1"/>
                </a:solidFill>
                <a:effectLst/>
                <a:latin typeface="+mn-lt"/>
                <a:ea typeface="+mn-ea"/>
                <a:cs typeface="+mn-cs"/>
              </a:rPr>
              <a:t>современном</a:t>
            </a:r>
            <a:r>
              <a:rPr lang="ru-RU" sz="1200" u="none" kern="1200" baseline="0" smtClean="0">
                <a:solidFill>
                  <a:schemeClr val="tx1"/>
                </a:solidFill>
                <a:effectLst/>
                <a:latin typeface="+mn-lt"/>
                <a:ea typeface="+mn-ea"/>
                <a:cs typeface="+mn-cs"/>
              </a:rPr>
              <a:t> </a:t>
            </a:r>
            <a:r>
              <a:rPr lang="ru-RU" sz="1200" u="none" kern="1200" smtClean="0">
                <a:solidFill>
                  <a:schemeClr val="tx1"/>
                </a:solidFill>
                <a:effectLst/>
                <a:latin typeface="+mn-lt"/>
                <a:ea typeface="+mn-ea"/>
                <a:cs typeface="+mn-cs"/>
              </a:rPr>
              <a:t> </a:t>
            </a:r>
            <a:r>
              <a:rPr lang="ru-RU" sz="1200" u="none" kern="1200" dirty="0" smtClean="0">
                <a:solidFill>
                  <a:schemeClr val="tx1"/>
                </a:solidFill>
                <a:effectLst/>
                <a:latin typeface="+mn-lt"/>
                <a:ea typeface="+mn-ea"/>
                <a:cs typeface="+mn-cs"/>
              </a:rPr>
              <a:t>обществе </a:t>
            </a:r>
            <a:r>
              <a:rPr lang="ru-RU" sz="1200" kern="1200" dirty="0" smtClean="0">
                <a:solidFill>
                  <a:schemeClr val="tx1"/>
                </a:solidFill>
                <a:effectLst/>
                <a:latin typeface="+mn-lt"/>
                <a:ea typeface="+mn-ea"/>
                <a:cs typeface="+mn-cs"/>
              </a:rPr>
              <a:t>и является основной причиной сердечно-сосудистой заболеваемости и смертности у пожилых пациентов. </a:t>
            </a:r>
            <a:r>
              <a:rPr lang="ru-RU" dirty="0" smtClean="0">
                <a:solidFill>
                  <a:schemeClr val="tx1"/>
                </a:solidFill>
              </a:rPr>
              <a:t>Дегенеративный кальцинированный </a:t>
            </a:r>
            <a:r>
              <a:rPr lang="ru-RU" dirty="0" err="1" smtClean="0">
                <a:solidFill>
                  <a:schemeClr val="tx1"/>
                </a:solidFill>
              </a:rPr>
              <a:t>Ао</a:t>
            </a:r>
            <a:r>
              <a:rPr lang="ru-RU" dirty="0" smtClean="0">
                <a:solidFill>
                  <a:schemeClr val="tx1"/>
                </a:solidFill>
              </a:rPr>
              <a:t> Стеноз один из самых</a:t>
            </a:r>
            <a:r>
              <a:rPr lang="ru-RU" baseline="0" dirty="0" smtClean="0">
                <a:solidFill>
                  <a:schemeClr val="tx1"/>
                </a:solidFill>
              </a:rPr>
              <a:t> </a:t>
            </a:r>
            <a:r>
              <a:rPr lang="ru-RU" dirty="0" smtClean="0">
                <a:solidFill>
                  <a:schemeClr val="tx1"/>
                </a:solidFill>
              </a:rPr>
              <a:t>распространенных клапанных пороков у пожилых людей. Стеноз</a:t>
            </a:r>
            <a:r>
              <a:rPr lang="ru-RU" baseline="0" dirty="0" smtClean="0">
                <a:solidFill>
                  <a:schemeClr val="tx1"/>
                </a:solidFill>
              </a:rPr>
              <a:t> (или сужение) устья аорты и просвета </a:t>
            </a:r>
            <a:r>
              <a:rPr lang="ru-RU" baseline="0" dirty="0" err="1" smtClean="0">
                <a:solidFill>
                  <a:schemeClr val="tx1"/>
                </a:solidFill>
              </a:rPr>
              <a:t>АоК</a:t>
            </a:r>
            <a:r>
              <a:rPr lang="ru-RU" baseline="0" dirty="0" smtClean="0">
                <a:solidFill>
                  <a:schemeClr val="tx1"/>
                </a:solidFill>
              </a:rPr>
              <a:t> приводит к снижению оттока крови от сердца, падению сердечного выброса и развитию сердечной недостаточности</a:t>
            </a:r>
            <a:endParaRPr lang="ru-RU" dirty="0">
              <a:solidFill>
                <a:schemeClr val="tx1"/>
              </a:solidFill>
            </a:endParaRPr>
          </a:p>
        </p:txBody>
      </p:sp>
      <p:sp>
        <p:nvSpPr>
          <p:cNvPr id="4" name="Номер слайда 3"/>
          <p:cNvSpPr>
            <a:spLocks noGrp="1"/>
          </p:cNvSpPr>
          <p:nvPr>
            <p:ph type="sldNum" sz="quarter" idx="10"/>
          </p:nvPr>
        </p:nvSpPr>
        <p:spPr/>
        <p:txBody>
          <a:bodyPr/>
          <a:lstStyle/>
          <a:p>
            <a:fld id="{882DC593-7689-41A0-BEBD-4C0455E7EB93}" type="slidenum">
              <a:rPr lang="ru-RU" smtClean="0"/>
              <a:pPr/>
              <a:t>2</a:t>
            </a:fld>
            <a:endParaRPr lang="ru-RU"/>
          </a:p>
        </p:txBody>
      </p:sp>
    </p:spTree>
    <p:extLst>
      <p:ext uri="{BB962C8B-B14F-4D97-AF65-F5344CB8AC3E}">
        <p14:creationId xmlns:p14="http://schemas.microsoft.com/office/powerpoint/2010/main" val="568907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Т.О.</a:t>
            </a:r>
            <a:endParaRPr lang="ru-RU" dirty="0"/>
          </a:p>
        </p:txBody>
      </p:sp>
      <p:sp>
        <p:nvSpPr>
          <p:cNvPr id="4" name="Номер слайда 3"/>
          <p:cNvSpPr>
            <a:spLocks noGrp="1"/>
          </p:cNvSpPr>
          <p:nvPr>
            <p:ph type="sldNum" sz="quarter" idx="10"/>
          </p:nvPr>
        </p:nvSpPr>
        <p:spPr/>
        <p:txBody>
          <a:bodyPr/>
          <a:lstStyle/>
          <a:p>
            <a:fld id="{882DC593-7689-41A0-BEBD-4C0455E7EB93}" type="slidenum">
              <a:rPr lang="ru-RU" smtClean="0"/>
              <a:pPr/>
              <a:t>3</a:t>
            </a:fld>
            <a:endParaRPr lang="ru-RU"/>
          </a:p>
        </p:txBody>
      </p:sp>
    </p:spTree>
    <p:extLst>
      <p:ext uri="{BB962C8B-B14F-4D97-AF65-F5344CB8AC3E}">
        <p14:creationId xmlns:p14="http://schemas.microsoft.com/office/powerpoint/2010/main" val="222071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ESC/EACTS guidelines LINK! The off-line link needs the document with it in the same</a:t>
            </a:r>
            <a:r>
              <a:rPr lang="en-US" baseline="0" dirty="0" smtClean="0"/>
              <a:t> directory as this </a:t>
            </a:r>
            <a:r>
              <a:rPr lang="en-US" baseline="0" dirty="0" err="1" smtClean="0"/>
              <a:t>ppt</a:t>
            </a:r>
            <a:r>
              <a:rPr lang="en-US" baseline="0" dirty="0" smtClean="0"/>
              <a:t> presentation</a:t>
            </a:r>
            <a:endParaRPr lang="nl-NL" dirty="0"/>
          </a:p>
        </p:txBody>
      </p:sp>
      <p:sp>
        <p:nvSpPr>
          <p:cNvPr id="4" name="Slide Number Placeholder 3"/>
          <p:cNvSpPr>
            <a:spLocks noGrp="1"/>
          </p:cNvSpPr>
          <p:nvPr>
            <p:ph type="sldNum" sz="quarter" idx="10"/>
          </p:nvPr>
        </p:nvSpPr>
        <p:spPr/>
        <p:txBody>
          <a:bodyPr/>
          <a:lstStyle/>
          <a:p>
            <a:fld id="{E997FB9A-2ACF-4C1A-93CB-ECC980CEF864}" type="slidenum">
              <a:rPr lang="nl-NL" smtClean="0"/>
              <a:pPr/>
              <a:t>7</a:t>
            </a:fld>
            <a:endParaRPr lang="nl-NL"/>
          </a:p>
        </p:txBody>
      </p:sp>
    </p:spTree>
    <p:extLst>
      <p:ext uri="{BB962C8B-B14F-4D97-AF65-F5344CB8AC3E}">
        <p14:creationId xmlns:p14="http://schemas.microsoft.com/office/powerpoint/2010/main" val="305746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Главный метод</a:t>
            </a:r>
            <a:r>
              <a:rPr lang="ru-RU" baseline="0" dirty="0" smtClean="0"/>
              <a:t> в диагностике и оценке тяжести </a:t>
            </a:r>
            <a:r>
              <a:rPr lang="ru-RU" dirty="0" smtClean="0"/>
              <a:t> </a:t>
            </a:r>
            <a:r>
              <a:rPr lang="ru-RU" baseline="0" dirty="0" smtClean="0"/>
              <a:t> </a:t>
            </a:r>
            <a:r>
              <a:rPr lang="ru-RU" baseline="0" dirty="0" err="1" smtClean="0"/>
              <a:t>АоС</a:t>
            </a:r>
            <a:r>
              <a:rPr lang="ru-RU" baseline="0" dirty="0" smtClean="0"/>
              <a:t>  ЭХОКГ , этот метод позволяет оценить состояние клапана, </a:t>
            </a:r>
            <a:r>
              <a:rPr lang="ru-RU" baseline="0" dirty="0" err="1" smtClean="0"/>
              <a:t>расчитывалась</a:t>
            </a:r>
            <a:r>
              <a:rPr lang="ru-RU" baseline="0" dirty="0" smtClean="0"/>
              <a:t> </a:t>
            </a:r>
            <a:r>
              <a:rPr lang="ru-RU" u="sng" baseline="0" dirty="0" smtClean="0"/>
              <a:t>его площадь</a:t>
            </a:r>
            <a:r>
              <a:rPr lang="ru-RU" baseline="0" dirty="0" smtClean="0"/>
              <a:t>, сократительную способность ЛЖ, выраженность его гипертрофии, степень легочной гипертензии </a:t>
            </a:r>
            <a:endParaRPr lang="ru-RU" dirty="0" smtClean="0"/>
          </a:p>
          <a:p>
            <a:endParaRPr lang="ru-RU" dirty="0"/>
          </a:p>
        </p:txBody>
      </p:sp>
      <p:sp>
        <p:nvSpPr>
          <p:cNvPr id="4" name="Номер слайда 3"/>
          <p:cNvSpPr>
            <a:spLocks noGrp="1"/>
          </p:cNvSpPr>
          <p:nvPr>
            <p:ph type="sldNum" sz="quarter" idx="10"/>
          </p:nvPr>
        </p:nvSpPr>
        <p:spPr/>
        <p:txBody>
          <a:bodyPr/>
          <a:lstStyle/>
          <a:p>
            <a:fld id="{882DC593-7689-41A0-BEBD-4C0455E7EB93}" type="slidenum">
              <a:rPr lang="ru-RU" smtClean="0"/>
              <a:pPr/>
              <a:t>8</a:t>
            </a:fld>
            <a:endParaRPr lang="ru-RU"/>
          </a:p>
        </p:txBody>
      </p:sp>
    </p:spTree>
    <p:extLst>
      <p:ext uri="{BB962C8B-B14F-4D97-AF65-F5344CB8AC3E}">
        <p14:creationId xmlns:p14="http://schemas.microsoft.com/office/powerpoint/2010/main" val="399622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Примерно 10% больных с тяжелым </a:t>
            </a:r>
            <a:r>
              <a:rPr lang="ru-RU" dirty="0" err="1" smtClean="0"/>
              <a:t>Ао</a:t>
            </a:r>
            <a:r>
              <a:rPr lang="ru-RU" dirty="0" smtClean="0"/>
              <a:t> стенозом имеют низкий</a:t>
            </a:r>
            <a:r>
              <a:rPr lang="ru-RU" baseline="0" dirty="0" smtClean="0"/>
              <a:t> </a:t>
            </a:r>
            <a:r>
              <a:rPr lang="ru-RU" dirty="0" smtClean="0"/>
              <a:t>градиент</a:t>
            </a:r>
            <a:r>
              <a:rPr lang="ru-RU" baseline="0" dirty="0" smtClean="0"/>
              <a:t> (ср.</a:t>
            </a:r>
            <a:r>
              <a:rPr lang="en-US" baseline="0" dirty="0" smtClean="0"/>
              <a:t>&lt;40</a:t>
            </a:r>
            <a:r>
              <a:rPr lang="ru-RU" baseline="0" dirty="0" smtClean="0"/>
              <a:t>мм</a:t>
            </a:r>
            <a:r>
              <a:rPr lang="en-US" baseline="0" dirty="0" smtClean="0"/>
              <a:t>Hg)</a:t>
            </a:r>
            <a:r>
              <a:rPr lang="ru-RU" baseline="0" dirty="0" smtClean="0"/>
              <a:t> связанный с систолической дисфункцией ЛЖ. В такой ситуации определить тяжесть </a:t>
            </a:r>
            <a:r>
              <a:rPr lang="ru-RU" baseline="0" dirty="0" err="1" smtClean="0"/>
              <a:t>АоС</a:t>
            </a:r>
            <a:r>
              <a:rPr lang="ru-RU" baseline="0" dirty="0" smtClean="0"/>
              <a:t> помогает </a:t>
            </a:r>
            <a:r>
              <a:rPr lang="ru-RU" baseline="0" dirty="0" err="1" smtClean="0"/>
              <a:t>стресс-ЭхоКГ</a:t>
            </a:r>
            <a:r>
              <a:rPr lang="ru-RU" baseline="0" dirty="0" smtClean="0"/>
              <a:t>. Этому больному у которого во </a:t>
            </a:r>
            <a:r>
              <a:rPr lang="ru-RU" baseline="0" dirty="0" err="1" smtClean="0"/>
              <a:t>врему</a:t>
            </a:r>
            <a:r>
              <a:rPr lang="ru-RU" baseline="0" dirty="0" smtClean="0"/>
              <a:t> </a:t>
            </a:r>
            <a:r>
              <a:rPr lang="ru-RU" baseline="0" dirty="0" err="1" smtClean="0"/>
              <a:t>стрессЭхоКГ</a:t>
            </a:r>
            <a:r>
              <a:rPr lang="ru-RU" baseline="0" dirty="0" smtClean="0"/>
              <a:t> гр. достиг критических значений  планируется в ближайшее время ТИАК.</a:t>
            </a:r>
            <a:endParaRPr lang="ru-RU" dirty="0"/>
          </a:p>
        </p:txBody>
      </p:sp>
      <p:sp>
        <p:nvSpPr>
          <p:cNvPr id="4" name="Номер слайда 3"/>
          <p:cNvSpPr>
            <a:spLocks noGrp="1"/>
          </p:cNvSpPr>
          <p:nvPr>
            <p:ph type="sldNum" sz="quarter" idx="10"/>
          </p:nvPr>
        </p:nvSpPr>
        <p:spPr/>
        <p:txBody>
          <a:bodyPr/>
          <a:lstStyle/>
          <a:p>
            <a:fld id="{882DC593-7689-41A0-BEBD-4C0455E7EB93}" type="slidenum">
              <a:rPr lang="ru-RU" smtClean="0"/>
              <a:pPr/>
              <a:t>12</a:t>
            </a:fld>
            <a:endParaRPr lang="ru-RU"/>
          </a:p>
        </p:txBody>
      </p:sp>
    </p:spTree>
    <p:extLst>
      <p:ext uri="{BB962C8B-B14F-4D97-AF65-F5344CB8AC3E}">
        <p14:creationId xmlns:p14="http://schemas.microsoft.com/office/powerpoint/2010/main" val="187271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Annulus Diameter</a:t>
            </a:r>
            <a:endParaRPr lang="nl-NL" dirty="0"/>
          </a:p>
        </p:txBody>
      </p:sp>
      <p:sp>
        <p:nvSpPr>
          <p:cNvPr id="4" name="Slide Number Placeholder 3"/>
          <p:cNvSpPr>
            <a:spLocks noGrp="1"/>
          </p:cNvSpPr>
          <p:nvPr>
            <p:ph type="sldNum" sz="quarter" idx="10"/>
          </p:nvPr>
        </p:nvSpPr>
        <p:spPr/>
        <p:txBody>
          <a:bodyPr/>
          <a:lstStyle/>
          <a:p>
            <a:fld id="{E997FB9A-2ACF-4C1A-93CB-ECC980CEF864}" type="slidenum">
              <a:rPr lang="nl-NL" smtClean="0"/>
              <a:pPr/>
              <a:t>23</a:t>
            </a:fld>
            <a:endParaRPr lang="nl-NL"/>
          </a:p>
        </p:txBody>
      </p:sp>
    </p:spTree>
    <p:extLst>
      <p:ext uri="{BB962C8B-B14F-4D97-AF65-F5344CB8AC3E}">
        <p14:creationId xmlns:p14="http://schemas.microsoft.com/office/powerpoint/2010/main" val="324798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Следующие слайды посвящены тщательному предоперационному </a:t>
            </a:r>
            <a:r>
              <a:rPr lang="ru-RU" dirty="0" err="1" smtClean="0"/>
              <a:t>обследованию.ЧПЭХОКГ</a:t>
            </a:r>
            <a:r>
              <a:rPr lang="ru-RU" dirty="0" smtClean="0"/>
              <a:t> для оценки состояния корня </a:t>
            </a:r>
            <a:r>
              <a:rPr lang="ru-RU" dirty="0" err="1" smtClean="0"/>
              <a:t>Ао</a:t>
            </a:r>
            <a:r>
              <a:rPr lang="ru-RU" dirty="0" smtClean="0"/>
              <a:t>, измерения необходимых для имплантации </a:t>
            </a:r>
            <a:r>
              <a:rPr lang="ru-RU" dirty="0" err="1" smtClean="0"/>
              <a:t>параметров-диаметр</a:t>
            </a:r>
            <a:r>
              <a:rPr lang="ru-RU" dirty="0" smtClean="0"/>
              <a:t> кольца,</a:t>
            </a:r>
            <a:r>
              <a:rPr lang="ru-RU" baseline="0" dirty="0" smtClean="0"/>
              <a:t> синусов В., </a:t>
            </a:r>
            <a:r>
              <a:rPr lang="ru-RU" baseline="0" dirty="0" err="1" smtClean="0"/>
              <a:t>восх.АО</a:t>
            </a:r>
            <a:endParaRPr lang="ru-RU" dirty="0" smtClean="0"/>
          </a:p>
          <a:p>
            <a:endParaRPr lang="ru-RU" dirty="0"/>
          </a:p>
        </p:txBody>
      </p:sp>
      <p:sp>
        <p:nvSpPr>
          <p:cNvPr id="4" name="Номер слайда 3"/>
          <p:cNvSpPr>
            <a:spLocks noGrp="1"/>
          </p:cNvSpPr>
          <p:nvPr>
            <p:ph type="sldNum" sz="quarter" idx="10"/>
          </p:nvPr>
        </p:nvSpPr>
        <p:spPr/>
        <p:txBody>
          <a:bodyPr/>
          <a:lstStyle/>
          <a:p>
            <a:fld id="{882DC593-7689-41A0-BEBD-4C0455E7EB93}" type="slidenum">
              <a:rPr lang="ru-RU" smtClean="0"/>
              <a:pPr/>
              <a:t>26</a:t>
            </a:fld>
            <a:endParaRPr lang="ru-RU"/>
          </a:p>
        </p:txBody>
      </p:sp>
    </p:spTree>
    <p:extLst>
      <p:ext uri="{BB962C8B-B14F-4D97-AF65-F5344CB8AC3E}">
        <p14:creationId xmlns:p14="http://schemas.microsoft.com/office/powerpoint/2010/main" val="1481178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566"/>
              </a:spcBef>
            </a:pPr>
            <a:r>
              <a:rPr lang="en-US" b="1" smtClean="0">
                <a:solidFill>
                  <a:srgbClr val="000000"/>
                </a:solidFill>
                <a:latin typeface="Arial" pitchFamily="34" charset="0"/>
              </a:rPr>
              <a:t>Key Message:</a:t>
            </a:r>
          </a:p>
          <a:p>
            <a:pPr>
              <a:spcBef>
                <a:spcPts val="566"/>
              </a:spcBef>
            </a:pPr>
            <a:r>
              <a:rPr lang="en-US" smtClean="0">
                <a:solidFill>
                  <a:srgbClr val="000000"/>
                </a:solidFill>
                <a:latin typeface="Arial" pitchFamily="34" charset="0"/>
              </a:rPr>
              <a:t>Because echo is a 2D modality, it is often difficult to ascertain if the imaging plane is actually passing through the center of the aortic root (blue arrow).  </a:t>
            </a:r>
          </a:p>
          <a:p>
            <a:pPr>
              <a:spcBef>
                <a:spcPts val="566"/>
              </a:spcBef>
            </a:pPr>
            <a:r>
              <a:rPr lang="en-US" smtClean="0">
                <a:solidFill>
                  <a:srgbClr val="000000"/>
                </a:solidFill>
                <a:latin typeface="Arial" pitchFamily="34" charset="0"/>
              </a:rPr>
              <a:t>It is entirely possible that the imaging plane could be cutting through the aortic root in some other location (red arrow), which could underestimate the size of the anatomy.  </a:t>
            </a:r>
          </a:p>
          <a:p>
            <a:pPr>
              <a:spcBef>
                <a:spcPts val="566"/>
              </a:spcBef>
            </a:pPr>
            <a:r>
              <a:rPr lang="en-US" smtClean="0">
                <a:solidFill>
                  <a:srgbClr val="000000"/>
                </a:solidFill>
                <a:latin typeface="Arial" pitchFamily="34" charset="0"/>
              </a:rPr>
              <a:t>It is also possible that the measurement may not actually be on the aortic annular plane for similar reasons (not shown).  In this case, one of the ends of the diameter may be in the LVOT or in one of the sinuses of Valsalva.</a:t>
            </a:r>
          </a:p>
          <a:p>
            <a:endParaRPr lang="en-US" smtClean="0"/>
          </a:p>
          <a:p>
            <a:endParaRPr lang="en-US" smtClean="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6550" eaLnBrk="0" hangingPunct="0">
              <a:defRPr>
                <a:solidFill>
                  <a:schemeClr val="tx1"/>
                </a:solidFill>
                <a:latin typeface="Arial" pitchFamily="34" charset="0"/>
                <a:ea typeface="ヒラギノ角ゴ Pro W3" pitchFamily="1" charset="-128"/>
              </a:defRPr>
            </a:lvl1pPr>
            <a:lvl2pPr marL="731731" indent="-281435" defTabSz="456550" eaLnBrk="0" hangingPunct="0">
              <a:defRPr>
                <a:solidFill>
                  <a:schemeClr val="tx1"/>
                </a:solidFill>
                <a:latin typeface="Arial" pitchFamily="34" charset="0"/>
                <a:ea typeface="ヒラギノ角ゴ Pro W3" pitchFamily="1" charset="-128"/>
              </a:defRPr>
            </a:lvl2pPr>
            <a:lvl3pPr marL="1125741" indent="-225148" defTabSz="456550" eaLnBrk="0" hangingPunct="0">
              <a:defRPr>
                <a:solidFill>
                  <a:schemeClr val="tx1"/>
                </a:solidFill>
                <a:latin typeface="Arial" pitchFamily="34" charset="0"/>
                <a:ea typeface="ヒラギノ角ゴ Pro W3" pitchFamily="1" charset="-128"/>
              </a:defRPr>
            </a:lvl3pPr>
            <a:lvl4pPr marL="1576037" indent="-225148" defTabSz="456550" eaLnBrk="0" hangingPunct="0">
              <a:defRPr>
                <a:solidFill>
                  <a:schemeClr val="tx1"/>
                </a:solidFill>
                <a:latin typeface="Arial" pitchFamily="34" charset="0"/>
                <a:ea typeface="ヒラギノ角ゴ Pro W3" pitchFamily="1" charset="-128"/>
              </a:defRPr>
            </a:lvl4pPr>
            <a:lvl5pPr marL="2026333" indent="-225148" defTabSz="456550" eaLnBrk="0" hangingPunct="0">
              <a:defRPr>
                <a:solidFill>
                  <a:schemeClr val="tx1"/>
                </a:solidFill>
                <a:latin typeface="Arial" pitchFamily="34" charset="0"/>
                <a:ea typeface="ヒラギノ角ゴ Pro W3" pitchFamily="1" charset="-128"/>
              </a:defRPr>
            </a:lvl5pPr>
            <a:lvl6pPr marL="2476630"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26926"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377222"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27518" indent="-225148" defTabSz="45655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eaLnBrk="1" hangingPunct="1"/>
            <a:fld id="{34EF4590-3D91-4FA3-9FAF-431A2ECCC4F2}" type="slidenum">
              <a:rPr lang="en-US" smtClean="0">
                <a:ea typeface="MS PGothic" pitchFamily="34" charset="-128"/>
              </a:rPr>
              <a:pPr eaLnBrk="1" hangingPunct="1"/>
              <a:t>27</a:t>
            </a:fld>
            <a:endParaRPr lang="en-US" smtClean="0">
              <a:ea typeface="MS PGothic" pitchFamily="34" charset="-128"/>
            </a:endParaRPr>
          </a:p>
        </p:txBody>
      </p:sp>
    </p:spTree>
    <p:extLst>
      <p:ext uri="{BB962C8B-B14F-4D97-AF65-F5344CB8AC3E}">
        <p14:creationId xmlns:p14="http://schemas.microsoft.com/office/powerpoint/2010/main" val="158353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57144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5D3A26-844C-4A4C-A0D6-5BCE2115C3D1}" type="datetimeFigureOut">
              <a:rPr lang="ru-RU" smtClean="0"/>
              <a:t>04.02.17</a:t>
            </a:fld>
            <a:endParaRPr lang="ru-RU"/>
          </a:p>
        </p:txBody>
      </p:sp>
      <p:sp>
        <p:nvSpPr>
          <p:cNvPr id="6" name="Footer Placeholder 5"/>
          <p:cNvSpPr>
            <a:spLocks noGrp="1"/>
          </p:cNvSpPr>
          <p:nvPr>
            <p:ph type="ftr" sz="quarter" idx="11"/>
          </p:nvPr>
        </p:nvSpPr>
        <p:spPr>
          <a:xfrm>
            <a:off x="917678" y="6181344"/>
            <a:ext cx="5337278" cy="365125"/>
          </a:xfrm>
        </p:spPr>
        <p:txBody>
          <a:bodyPr/>
          <a:lstStyle/>
          <a:p>
            <a:endParaRPr lang="ru-RU"/>
          </a:p>
        </p:txBody>
      </p:sp>
      <p:sp>
        <p:nvSpPr>
          <p:cNvPr id="7" name="Slide Number Placeholder 6"/>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1933078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1442655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2348029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356737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314034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1965266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2629114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268006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5425" y="1422400"/>
            <a:ext cx="8462963" cy="4519515"/>
          </a:xfrm>
          <a:prstGeom prst="rect">
            <a:avLst/>
          </a:prstGeom>
        </p:spPr>
        <p:txBody>
          <a:bodyPr/>
          <a:lstStyle>
            <a:lvl1pPr>
              <a:defRPr sz="2400"/>
            </a:lvl1pPr>
            <a:lvl2pPr marL="688975" indent="-290513">
              <a:defRPr sz="2400" b="0"/>
            </a:lvl2pPr>
            <a:lvl3pPr marL="914400" indent="-169863">
              <a:defRPr sz="2000" b="0"/>
            </a:lvl3pPr>
            <a:lvl4pPr marL="1201738" indent="-228600">
              <a:defRPr sz="2000" b="0"/>
            </a:lvl4pPr>
            <a:lvl5pPr marL="1430338" indent="-168275">
              <a:defRPr sz="1800" b="0"/>
            </a:lvl5pPr>
          </a:lstStyle>
          <a:p>
            <a:pPr lvl="0"/>
            <a:r>
              <a:rPr lang="en-US" dirty="0" smtClean="0"/>
              <a:t>Bullet A goes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1"/>
          <p:cNvSpPr>
            <a:spLocks noGrp="1"/>
          </p:cNvSpPr>
          <p:nvPr>
            <p:ph type="title" hasCustomPrompt="1"/>
          </p:nvPr>
        </p:nvSpPr>
        <p:spPr>
          <a:xfrm>
            <a:off x="225425" y="0"/>
            <a:ext cx="8198892" cy="1143000"/>
          </a:xfrm>
          <a:prstGeom prst="rect">
            <a:avLst/>
          </a:prstGeom>
        </p:spPr>
        <p:txBody>
          <a:bodyPr lIns="91440" tIns="228600"/>
          <a:lstStyle/>
          <a:p>
            <a:r>
              <a:rPr lang="en-US" dirty="0" smtClean="0"/>
              <a:t>SLIDE TITLE </a:t>
            </a:r>
            <a:br>
              <a:rPr lang="en-US" dirty="0" smtClean="0"/>
            </a:br>
            <a:r>
              <a:rPr lang="en-US" dirty="0" smtClean="0"/>
              <a:t>GOES HERE</a:t>
            </a:r>
            <a:endParaRPr lang="en-US" dirty="0"/>
          </a:p>
        </p:txBody>
      </p:sp>
    </p:spTree>
    <p:extLst>
      <p:ext uri="{BB962C8B-B14F-4D97-AF65-F5344CB8AC3E}">
        <p14:creationId xmlns:p14="http://schemas.microsoft.com/office/powerpoint/2010/main" val="80474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11072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05D3A26-844C-4A4C-A0D6-5BCE2115C3D1}" type="datetimeFigureOut">
              <a:rPr lang="ru-RU" smtClean="0"/>
              <a:t>04.02.17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294104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05D3A26-844C-4A4C-A0D6-5BCE2115C3D1}" type="datetimeFigureOut">
              <a:rPr lang="ru-RU" smtClean="0"/>
              <a:t>04.02.17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974676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05D3A26-844C-4A4C-A0D6-5BCE2115C3D1}" type="datetimeFigureOut">
              <a:rPr lang="ru-RU" smtClean="0"/>
              <a:t>04.02.17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235459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05D3A26-844C-4A4C-A0D6-5BCE2115C3D1}" type="datetimeFigureOut">
              <a:rPr lang="ru-RU" smtClean="0"/>
              <a:t>04.02.17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372518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5D3A26-844C-4A4C-A0D6-5BCE2115C3D1}" type="datetimeFigureOut">
              <a:rPr lang="ru-RU" smtClean="0"/>
              <a:t>04.02.17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339417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ru-RU" smtClean="0"/>
              <a:t>Образец заголовка</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05D3A26-844C-4A4C-A0D6-5BCE2115C3D1}" type="datetimeFigureOut">
              <a:rPr lang="ru-RU" smtClean="0"/>
              <a:t>04.02.17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20763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523649" y="6181344"/>
            <a:ext cx="718502" cy="365125"/>
          </a:xfrm>
        </p:spPr>
        <p:txBody>
          <a:bodyPr/>
          <a:lstStyle/>
          <a:p>
            <a:fld id="{E05D3A26-844C-4A4C-A0D6-5BCE2115C3D1}" type="datetimeFigureOut">
              <a:rPr lang="ru-RU" smtClean="0"/>
              <a:t>04.02.17</a:t>
            </a:fld>
            <a:endParaRPr lang="ru-RU"/>
          </a:p>
        </p:txBody>
      </p:sp>
      <p:sp>
        <p:nvSpPr>
          <p:cNvPr id="6" name="Footer Placeholder 5"/>
          <p:cNvSpPr>
            <a:spLocks noGrp="1"/>
          </p:cNvSpPr>
          <p:nvPr>
            <p:ph type="ftr" sz="quarter" idx="11"/>
          </p:nvPr>
        </p:nvSpPr>
        <p:spPr>
          <a:xfrm>
            <a:off x="818348" y="6181344"/>
            <a:ext cx="3705300" cy="365125"/>
          </a:xfrm>
        </p:spPr>
        <p:txBody>
          <a:bodyPr/>
          <a:lstStyle/>
          <a:p>
            <a:endParaRPr lang="ru-RU"/>
          </a:p>
        </p:txBody>
      </p:sp>
      <p:sp>
        <p:nvSpPr>
          <p:cNvPr id="7" name="Slide Number Placeholder 6"/>
          <p:cNvSpPr>
            <a:spLocks noGrp="1"/>
          </p:cNvSpPr>
          <p:nvPr>
            <p:ph type="sldNum" sz="quarter" idx="12"/>
          </p:nvPr>
        </p:nvSpPr>
        <p:spPr>
          <a:xfrm>
            <a:off x="8024262" y="6181344"/>
            <a:ext cx="305186" cy="329250"/>
          </a:xfrm>
        </p:spPr>
        <p:txBody>
          <a:bodyPr/>
          <a:lstStyle/>
          <a:p>
            <a:fld id="{13483654-6794-314E-99F0-DEB7FBA61C6E}" type="slidenum">
              <a:rPr lang="ru-RU" smtClean="0"/>
              <a:t>‹#›</a:t>
            </a:fld>
            <a:endParaRPr lang="ru-RU"/>
          </a:p>
        </p:txBody>
      </p:sp>
    </p:spTree>
    <p:extLst>
      <p:ext uri="{BB962C8B-B14F-4D97-AF65-F5344CB8AC3E}">
        <p14:creationId xmlns:p14="http://schemas.microsoft.com/office/powerpoint/2010/main" val="61538155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55000"/>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E05D3A26-844C-4A4C-A0D6-5BCE2115C3D1}" type="datetimeFigureOut">
              <a:rPr lang="ru-RU" smtClean="0"/>
              <a:t>04.02.17</a:t>
            </a:fld>
            <a:endParaRPr lang="ru-RU"/>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ru-RU"/>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13483654-6794-314E-99F0-DEB7FBA61C6E}" type="slidenum">
              <a:rPr lang="ru-RU" smtClean="0"/>
              <a:t>‹#›</a:t>
            </a:fld>
            <a:endParaRPr lang="ru-RU"/>
          </a:p>
        </p:txBody>
      </p:sp>
    </p:spTree>
    <p:extLst>
      <p:ext uri="{BB962C8B-B14F-4D97-AF65-F5344CB8AC3E}">
        <p14:creationId xmlns:p14="http://schemas.microsoft.com/office/powerpoint/2010/main" val="2609286278"/>
      </p:ext>
    </p:extLst>
  </p:cSld>
  <p:clrMap bg1="dk1" tx1="lt1" bg2="dk2"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media" Target="../media/media5.mp4"/><Relationship Id="rId4" Type="http://schemas.openxmlformats.org/officeDocument/2006/relationships/video" Target="../media/media5.mp4"/><Relationship Id="rId5" Type="http://schemas.openxmlformats.org/officeDocument/2006/relationships/slideLayout" Target="../slideLayouts/slideLayout6.xml"/><Relationship Id="rId6" Type="http://schemas.openxmlformats.org/officeDocument/2006/relationships/notesSlide" Target="../notesSlides/notesSlide6.xml"/><Relationship Id="rId7" Type="http://schemas.openxmlformats.org/officeDocument/2006/relationships/image" Target="../media/image28.jpe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 Type="http://schemas.microsoft.com/office/2007/relationships/media" Target="../media/media4.mp4"/><Relationship Id="rId2"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7.mp4"/><Relationship Id="rId4" Type="http://schemas.openxmlformats.org/officeDocument/2006/relationships/video" Target="../media/media7.mp4"/><Relationship Id="rId5" Type="http://schemas.openxmlformats.org/officeDocument/2006/relationships/slideLayout" Target="../slideLayouts/slideLayout6.xml"/><Relationship Id="rId6" Type="http://schemas.openxmlformats.org/officeDocument/2006/relationships/image" Target="../media/image32.png"/><Relationship Id="rId7" Type="http://schemas.openxmlformats.org/officeDocument/2006/relationships/image" Target="../media/image33.png"/><Relationship Id="rId1" Type="http://schemas.microsoft.com/office/2007/relationships/media" Target="../media/media6.mp4"/><Relationship Id="rId2"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9.png"/><Relationship Id="rId5" Type="http://schemas.openxmlformats.org/officeDocument/2006/relationships/image" Target="../media/image40.png"/><Relationship Id="rId1" Type="http://schemas.microsoft.com/office/2007/relationships/media" Target="../media/media8.mp4"/><Relationship Id="rId2" Type="http://schemas.openxmlformats.org/officeDocument/2006/relationships/video" Target="../media/media8.mp4"/></Relationships>
</file>

<file path=ppt/slides/_rels/slide19.xml.rels><?xml version="1.0" encoding="UTF-8" standalone="yes"?>
<Relationships xmlns="http://schemas.openxmlformats.org/package/2006/relationships"><Relationship Id="rId3" Type="http://schemas.microsoft.com/office/2007/relationships/media" Target="../media/media10.mp4"/><Relationship Id="rId4" Type="http://schemas.openxmlformats.org/officeDocument/2006/relationships/video" Target="../media/media10.mp4"/><Relationship Id="rId5" Type="http://schemas.openxmlformats.org/officeDocument/2006/relationships/slideLayout" Target="../slideLayouts/slideLayout6.xml"/><Relationship Id="rId6" Type="http://schemas.openxmlformats.org/officeDocument/2006/relationships/image" Target="../media/image41.jp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21.jpg"/><Relationship Id="rId1" Type="http://schemas.microsoft.com/office/2007/relationships/media" Target="../media/media9.mp4"/><Relationship Id="rId2" Type="http://schemas.openxmlformats.org/officeDocument/2006/relationships/video" Target="../media/media9.mp4"/></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12.mp4"/><Relationship Id="rId4" Type="http://schemas.openxmlformats.org/officeDocument/2006/relationships/video" Target="../media/media12.mp4"/><Relationship Id="rId5" Type="http://schemas.openxmlformats.org/officeDocument/2006/relationships/slideLayout" Target="../slideLayouts/slideLayout6.xml"/><Relationship Id="rId6" Type="http://schemas.openxmlformats.org/officeDocument/2006/relationships/image" Target="../media/image44.png"/><Relationship Id="rId7" Type="http://schemas.openxmlformats.org/officeDocument/2006/relationships/image" Target="../media/image45.jpg"/><Relationship Id="rId8" Type="http://schemas.openxmlformats.org/officeDocument/2006/relationships/image" Target="../media/image46.png"/><Relationship Id="rId1" Type="http://schemas.microsoft.com/office/2007/relationships/media" Target="../media/media11.mp4"/><Relationship Id="rId2" Type="http://schemas.openxmlformats.org/officeDocument/2006/relationships/video" Target="../media/media1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slide" Target="slide7.xml"/><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 Id="rId3"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microsoft.com/office/2007/relationships/media" Target="../media/media13.mp4"/><Relationship Id="rId2" Type="http://schemas.openxmlformats.org/officeDocument/2006/relationships/video" Target="../media/media13.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 Id="rId3"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microsoft.com/office/2007/relationships/media" Target="../media/media15.mp4"/><Relationship Id="rId4" Type="http://schemas.openxmlformats.org/officeDocument/2006/relationships/video" Target="../media/media15.mp4"/><Relationship Id="rId5" Type="http://schemas.microsoft.com/office/2007/relationships/media" Target="../media/media16.mp4"/><Relationship Id="rId6" Type="http://schemas.openxmlformats.org/officeDocument/2006/relationships/video" Target="../media/media16.mp4"/><Relationship Id="rId7" Type="http://schemas.openxmlformats.org/officeDocument/2006/relationships/slideLayout" Target="../slideLayouts/slideLayout7.xml"/><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 Type="http://schemas.microsoft.com/office/2007/relationships/media" Target="../media/media14.mp4"/><Relationship Id="rId2" Type="http://schemas.openxmlformats.org/officeDocument/2006/relationships/video" Target="../media/media14.mp4"/></Relationships>
</file>

<file path=ppt/slides/_rels/slide48.xml.rels><?xml version="1.0" encoding="UTF-8" standalone="yes"?>
<Relationships xmlns="http://schemas.openxmlformats.org/package/2006/relationships"><Relationship Id="rId3" Type="http://schemas.microsoft.com/office/2007/relationships/media" Target="../media/media18.mp4"/><Relationship Id="rId4" Type="http://schemas.openxmlformats.org/officeDocument/2006/relationships/video" Target="../media/media18.mp4"/><Relationship Id="rId5" Type="http://schemas.openxmlformats.org/officeDocument/2006/relationships/slideLayout" Target="../slideLayouts/slideLayout7.xml"/><Relationship Id="rId6" Type="http://schemas.openxmlformats.org/officeDocument/2006/relationships/image" Target="../media/image92.jpg"/><Relationship Id="rId7" Type="http://schemas.openxmlformats.org/officeDocument/2006/relationships/image" Target="../media/image93.png"/><Relationship Id="rId8" Type="http://schemas.openxmlformats.org/officeDocument/2006/relationships/image" Target="../media/image94.png"/><Relationship Id="rId1" Type="http://schemas.microsoft.com/office/2007/relationships/media" Target="../media/media17.mp4"/><Relationship Id="rId2" Type="http://schemas.openxmlformats.org/officeDocument/2006/relationships/video" Target="../media/media17.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6.xml"/><Relationship Id="rId6" Type="http://schemas.openxmlformats.org/officeDocument/2006/relationships/notesSlide" Target="../notesSlides/notesSlide5.xml"/><Relationship Id="rId7" Type="http://schemas.openxmlformats.org/officeDocument/2006/relationships/image" Target="../media/image17.png"/><Relationship Id="rId8" Type="http://schemas.openxmlformats.org/officeDocument/2006/relationships/image" Target="../media/image18.jpeg"/><Relationship Id="rId9" Type="http://schemas.openxmlformats.org/officeDocument/2006/relationships/image" Target="../media/image19.png"/><Relationship Id="rId10" Type="http://schemas.openxmlformats.org/officeDocument/2006/relationships/image" Target="../media/image20.png"/><Relationship Id="rId1" Type="http://schemas.microsoft.com/office/2007/relationships/media" Target="../media/media2.mp4"/><Relationship Id="rId2"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1044624" y="404664"/>
            <a:ext cx="11089232" cy="1020762"/>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9" name="Текст 3"/>
          <p:cNvSpPr txBox="1">
            <a:spLocks/>
          </p:cNvSpPr>
          <p:nvPr/>
        </p:nvSpPr>
        <p:spPr>
          <a:xfrm>
            <a:off x="5536644" y="2909787"/>
            <a:ext cx="2743200" cy="1224136"/>
          </a:xfrm>
          <a:prstGeom prst="rect">
            <a:avLst/>
          </a:prstGeom>
        </p:spPr>
        <p:txBody>
          <a:bodyPr/>
          <a:lstStyle/>
          <a:p>
            <a:pPr marL="274320" marR="0" lvl="0" indent="-274320" algn="r" defTabSz="914400" rtl="0" eaLnBrk="1" fontAlgn="auto" latinLnBrk="0" hangingPunct="1">
              <a:spcBef>
                <a:spcPts val="1800"/>
              </a:spcBef>
              <a:spcAft>
                <a:spcPts val="0"/>
              </a:spcAft>
              <a:buClrTx/>
              <a:buSzPct val="80000"/>
              <a:tabLst/>
              <a:defRPr/>
            </a:pPr>
            <a:r>
              <a:rPr kumimoji="0" lang="ru-RU" sz="3200" b="1" i="0" u="none" strike="noStrike" kern="1200" cap="none" spc="0" normalizeH="0" baseline="0" noProof="0" dirty="0" smtClean="0">
                <a:ln>
                  <a:noFill/>
                </a:ln>
                <a:solidFill>
                  <a:srgbClr val="400080"/>
                </a:solidFill>
                <a:effectLst>
                  <a:outerShdw blurRad="38100" dist="38100" dir="2700000" algn="tl">
                    <a:srgbClr val="000000">
                      <a:alpha val="43137"/>
                    </a:srgbClr>
                  </a:outerShdw>
                </a:effectLst>
                <a:uLnTx/>
                <a:uFillTx/>
                <a:latin typeface="Candara" pitchFamily="34" charset="0"/>
                <a:ea typeface="+mn-ea"/>
                <a:cs typeface="+mn-cs"/>
              </a:rPr>
              <a:t>Е. А. Шлойдо</a:t>
            </a:r>
          </a:p>
        </p:txBody>
      </p:sp>
      <p:sp>
        <p:nvSpPr>
          <p:cNvPr id="10" name="TextBox 9"/>
          <p:cNvSpPr txBox="1"/>
          <p:nvPr/>
        </p:nvSpPr>
        <p:spPr>
          <a:xfrm>
            <a:off x="1907704" y="404664"/>
            <a:ext cx="5912452" cy="707886"/>
          </a:xfrm>
          <a:prstGeom prst="rect">
            <a:avLst/>
          </a:prstGeom>
          <a:noFill/>
        </p:spPr>
        <p:txBody>
          <a:bodyPr wrap="none" rtlCol="0">
            <a:spAutoFit/>
          </a:bodyPr>
          <a:lstStyle/>
          <a:p>
            <a:pPr algn="ctr"/>
            <a:r>
              <a:rPr lang="ru-RU" sz="2000" b="1" dirty="0" smtClean="0">
                <a:solidFill>
                  <a:srgbClr val="400080"/>
                </a:solidFill>
                <a:effectLst>
                  <a:outerShdw blurRad="38100" dist="38100" dir="2700000" algn="tl">
                    <a:srgbClr val="000000">
                      <a:alpha val="43137"/>
                    </a:srgbClr>
                  </a:outerShdw>
                </a:effectLst>
                <a:latin typeface="Candara" pitchFamily="34" charset="0"/>
              </a:rPr>
              <a:t>Городской кардиохирургический центр   ГМПБ </a:t>
            </a:r>
            <a:r>
              <a:rPr lang="ru-RU" sz="2000" b="1" dirty="0">
                <a:solidFill>
                  <a:srgbClr val="400080"/>
                </a:solidFill>
                <a:effectLst>
                  <a:outerShdw blurRad="38100" dist="38100" dir="2700000" algn="tl">
                    <a:srgbClr val="000000">
                      <a:alpha val="43137"/>
                    </a:srgbClr>
                  </a:outerShdw>
                </a:effectLst>
                <a:latin typeface="Candara" pitchFamily="34" charset="0"/>
              </a:rPr>
              <a:t>№2</a:t>
            </a:r>
            <a:endParaRPr lang="ru-RU" sz="2000" b="1" dirty="0" smtClean="0">
              <a:solidFill>
                <a:srgbClr val="400080"/>
              </a:solidFill>
              <a:effectLst>
                <a:outerShdw blurRad="38100" dist="38100" dir="2700000" algn="tl">
                  <a:srgbClr val="000000">
                    <a:alpha val="43137"/>
                  </a:srgbClr>
                </a:outerShdw>
              </a:effectLst>
              <a:latin typeface="Candara" pitchFamily="34" charset="0"/>
            </a:endParaRPr>
          </a:p>
          <a:p>
            <a:pPr algn="ctr"/>
            <a:r>
              <a:rPr lang="ru-RU" sz="2000" b="1" dirty="0" smtClean="0">
                <a:solidFill>
                  <a:srgbClr val="400080"/>
                </a:solidFill>
                <a:effectLst>
                  <a:outerShdw blurRad="38100" dist="38100" dir="2700000" algn="tl">
                    <a:srgbClr val="000000">
                      <a:alpha val="43137"/>
                    </a:srgbClr>
                  </a:outerShdw>
                </a:effectLst>
                <a:latin typeface="Candara" pitchFamily="34" charset="0"/>
              </a:rPr>
              <a:t> Санкт-Петербург</a:t>
            </a:r>
            <a:endParaRPr lang="ru-RU" sz="2000" b="1" dirty="0">
              <a:solidFill>
                <a:srgbClr val="400080"/>
              </a:solidFill>
              <a:effectLst>
                <a:outerShdw blurRad="38100" dist="38100" dir="2700000" algn="tl">
                  <a:srgbClr val="000000">
                    <a:alpha val="43137"/>
                  </a:srgbClr>
                </a:outerShdw>
              </a:effectLst>
              <a:latin typeface="Candara" pitchFamily="34" charset="0"/>
            </a:endParaRPr>
          </a:p>
        </p:txBody>
      </p:sp>
      <p:sp>
        <p:nvSpPr>
          <p:cNvPr id="66561" name="AutoShape 1" descr="mhtml:file://C:\Users\кей\Documents\АоС\BAV%20(Balloon%20Aortic%20Valvuloplasty)%20-%202007%20-%20Institut%20Cardiovasculaire%20Paris%20Sud%20Massy%20-%20France%20-%20Cases%20-%20PCRonline.mht!http://www.pcronline.com/var/pcr/storage/images/pcronline/clinical-cases/institut-cardiovasculaire-paris-sud-massy/2007/bav-balloon-aortic-valvuloplasty/final-result-succesful-balloon-angioplasty-via-rfa.-no-acute-complications.-femoral-closure-with-prostar-device/296480-1-eng-GB/Final-result-Succesful-balloon-angioplasty-via-RFA.-No-acute-complications.-Femoral-closure-with-Prostar-device_clinical_case_tab_zoom.jp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6562" name="AutoShape 2" descr="mhtml:file://C:\Users\кей\Documents\АоС\BAV%20(Balloon%20Aortic%20Valvuloplasty)%20-%202007%20-%20Institut%20Cardiovasculaire%20Paris%20Sud%20Massy%20-%20France%20-%20Cases%20-%20PCRonline.mht!http://www.pcronline.com/var/pcr/storage/images/pcronline/clinical-cases/institut-cardiovasculaire-paris-sud-massy/2007/bav-balloon-aortic-valvuloplasty/final-result-succesful-balloon-angioplasty-via-rfa.-no-acute-complications.-femoral-closure-with-prostar-device/296480-1-eng-GB/Final-result-Succesful-balloon-angioplasty-via-RFA.-No-acute-complications.-Femoral-closure-with-Prostar-device_clinical_case_tab_zoom.jp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6563" name="AutoShape 3" descr="mhtml:file://C:\Users\кей\Documents\АоС\BAV%20(Balloon%20Aortic%20Valvuloplasty)%20-%202007%20-%20Institut%20Cardiovasculaire%20Paris%20Sud%20Massy%20-%20France%20-%20Cases%20-%20PCRonline.mht!http://www.pcronline.com/var/pcr/storage/images/pcronline/clinical-cases/institut-cardiovasculaire-paris-sud-massy/2007/bav-balloon-aortic-valvuloplasty/final-result-succesful-balloon-angioplasty-via-rfa.-no-acute-complications.-femoral-closure-with-prostar-device/296480-1-eng-GB/Final-result-Succesful-balloon-angioplasty-via-RFA.-No-acute-complications.-Femoral-closure-with-Prostar-device_clinical_case_tab_zoom.jp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 name="Прямоугольник 11"/>
          <p:cNvSpPr/>
          <p:nvPr/>
        </p:nvSpPr>
        <p:spPr>
          <a:xfrm>
            <a:off x="539552" y="4077072"/>
            <a:ext cx="8064896" cy="1754326"/>
          </a:xfrm>
          <a:prstGeom prst="rect">
            <a:avLst/>
          </a:prstGeom>
        </p:spPr>
        <p:txBody>
          <a:bodyPr wrap="square">
            <a:spAutoFit/>
          </a:bodyPr>
          <a:lstStyle/>
          <a:p>
            <a:pPr algn="ctr"/>
            <a:r>
              <a:rPr lang="ru-RU" sz="3600" b="1" dirty="0" smtClean="0">
                <a:solidFill>
                  <a:srgbClr val="400080"/>
                </a:solidFill>
                <a:effectLst>
                  <a:outerShdw blurRad="38100" dist="38100" dir="2700000" algn="tl">
                    <a:srgbClr val="000000">
                      <a:alpha val="43137"/>
                    </a:srgbClr>
                  </a:outerShdw>
                </a:effectLst>
                <a:latin typeface="Candara" panose="020E0502030303020204" pitchFamily="34" charset="0"/>
              </a:rPr>
              <a:t>Значение эхокардиографии </a:t>
            </a:r>
          </a:p>
          <a:p>
            <a:pPr algn="ctr"/>
            <a:r>
              <a:rPr lang="ru-RU" sz="3600" b="1" dirty="0" smtClean="0">
                <a:solidFill>
                  <a:srgbClr val="400080"/>
                </a:solidFill>
                <a:effectLst>
                  <a:outerShdw blurRad="38100" dist="38100" dir="2700000" algn="tl">
                    <a:srgbClr val="000000">
                      <a:alpha val="43137"/>
                    </a:srgbClr>
                  </a:outerShdw>
                </a:effectLst>
                <a:latin typeface="Candara" panose="020E0502030303020204" pitchFamily="34" charset="0"/>
              </a:rPr>
              <a:t>при </a:t>
            </a:r>
            <a:r>
              <a:rPr lang="ru-RU" sz="3600" b="1" dirty="0" err="1" smtClean="0">
                <a:solidFill>
                  <a:srgbClr val="400080"/>
                </a:solidFill>
                <a:effectLst>
                  <a:outerShdw blurRad="38100" dist="38100" dir="2700000" algn="tl">
                    <a:srgbClr val="000000">
                      <a:alpha val="43137"/>
                    </a:srgbClr>
                  </a:outerShdw>
                </a:effectLst>
                <a:latin typeface="Candara" panose="020E0502030303020204" pitchFamily="34" charset="0"/>
              </a:rPr>
              <a:t>транскатетерном</a:t>
            </a:r>
            <a:r>
              <a:rPr lang="ru-RU" sz="3600" b="1" dirty="0" smtClean="0">
                <a:solidFill>
                  <a:srgbClr val="400080"/>
                </a:solidFill>
                <a:effectLst>
                  <a:outerShdw blurRad="38100" dist="38100" dir="2700000" algn="tl">
                    <a:srgbClr val="000000">
                      <a:alpha val="43137"/>
                    </a:srgbClr>
                  </a:outerShdw>
                </a:effectLst>
                <a:latin typeface="Candara" panose="020E0502030303020204" pitchFamily="34" charset="0"/>
              </a:rPr>
              <a:t> протезировании аортального клапана</a:t>
            </a:r>
            <a:endParaRPr lang="ru-RU" sz="3600" b="1" dirty="0">
              <a:solidFill>
                <a:srgbClr val="400080"/>
              </a:solidFill>
              <a:effectLst>
                <a:outerShdw blurRad="38100" dist="38100" dir="2700000" algn="tl">
                  <a:srgbClr val="000000">
                    <a:alpha val="43137"/>
                  </a:srgbClr>
                </a:outerShdw>
              </a:effectLst>
              <a:latin typeface="Candara" pitchFamily="34" charset="0"/>
            </a:endParaRPr>
          </a:p>
        </p:txBody>
      </p:sp>
      <p:pic>
        <p:nvPicPr>
          <p:cNvPr id="11"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97786"/>
            <a:ext cx="1398931" cy="1824352"/>
          </a:xfrm>
          <a:prstGeom prst="rect">
            <a:avLst/>
          </a:prstGeom>
        </p:spPr>
      </p:pic>
    </p:spTree>
    <p:extLst>
      <p:ext uri="{BB962C8B-B14F-4D97-AF65-F5344CB8AC3E}">
        <p14:creationId xmlns:p14="http://schemas.microsoft.com/office/powerpoint/2010/main" val="22032597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8613" y="1535625"/>
            <a:ext cx="7977850" cy="4693593"/>
          </a:xfrm>
          <a:prstGeom prst="rect">
            <a:avLst/>
          </a:prstGeom>
          <a:noFill/>
        </p:spPr>
        <p:txBody>
          <a:bodyPr wrap="square" rtlCol="0" anchor="ctr">
            <a:spAutoFit/>
          </a:bodyPr>
          <a:lstStyle/>
          <a:p>
            <a:pPr>
              <a:lnSpc>
                <a:spcPct val="50000"/>
              </a:lnSpc>
            </a:pPr>
            <a:endParaRPr lang="ru-RU" sz="2000" b="1" dirty="0" smtClean="0">
              <a:effectLst>
                <a:outerShdw blurRad="50800" dist="38100" dir="5400000" algn="t" rotWithShape="0">
                  <a:prstClr val="black">
                    <a:alpha val="40000"/>
                  </a:prstClr>
                </a:outerShdw>
              </a:effectLst>
            </a:endParaRPr>
          </a:p>
          <a:p>
            <a:pPr marL="285750" indent="-285750">
              <a:spcAft>
                <a:spcPts val="600"/>
              </a:spcAft>
              <a:buFont typeface="Wingdings" charset="2"/>
              <a:buChar char="Ø"/>
            </a:pPr>
            <a:r>
              <a:rPr lang="ru-RU" b="1" dirty="0">
                <a:effectLst>
                  <a:outerShdw blurRad="50800" dist="38100" dir="5400000" algn="t" rotWithShape="0">
                    <a:prstClr val="black">
                      <a:alpha val="40000"/>
                    </a:prstClr>
                  </a:outerShdw>
                </a:effectLst>
              </a:rPr>
              <a:t>П</a:t>
            </a:r>
            <a:r>
              <a:rPr lang="ru-RU" b="1" dirty="0" smtClean="0">
                <a:effectLst>
                  <a:outerShdw blurRad="50800" dist="38100" dir="5400000" algn="t" rotWithShape="0">
                    <a:prstClr val="black">
                      <a:alpha val="40000"/>
                    </a:prstClr>
                  </a:outerShdw>
                </a:effectLst>
              </a:rPr>
              <a:t>ри дисфункции ЛЖ и снижении </a:t>
            </a:r>
            <a:r>
              <a:rPr lang="ru-RU" b="1" dirty="0">
                <a:effectLst>
                  <a:outerShdw blurRad="50800" dist="38100" dir="5400000" algn="t" rotWithShape="0">
                    <a:prstClr val="black">
                      <a:alpha val="40000"/>
                    </a:prstClr>
                  </a:outerShdw>
                </a:effectLst>
              </a:rPr>
              <a:t>с</a:t>
            </a:r>
            <a:r>
              <a:rPr lang="ru-RU" b="1" dirty="0" smtClean="0">
                <a:effectLst>
                  <a:outerShdw blurRad="50800" dist="38100" dir="5400000" algn="t" rotWithShape="0">
                    <a:prstClr val="black">
                      <a:alpha val="40000"/>
                    </a:prstClr>
                  </a:outerShdw>
                </a:effectLst>
              </a:rPr>
              <a:t>ердечного выброса градиент и площадь отверстия могут не отражать тяжести АС</a:t>
            </a:r>
          </a:p>
          <a:p>
            <a:pPr marL="1200150" lvl="2" indent="-285750">
              <a:buFont typeface="Wingdings" charset="2"/>
              <a:buChar char="ü"/>
            </a:pPr>
            <a:r>
              <a:rPr lang="ru-RU" sz="1600" b="1" dirty="0" smtClean="0"/>
              <a:t>обдумать целесообразность стресс-</a:t>
            </a:r>
            <a:r>
              <a:rPr lang="ru-RU" sz="1600" b="1" dirty="0" err="1" smtClean="0"/>
              <a:t>ЭхоКГ</a:t>
            </a:r>
            <a:r>
              <a:rPr lang="ru-RU" sz="1600" b="1" dirty="0" smtClean="0"/>
              <a:t> для повышения аортального кровотока</a:t>
            </a:r>
          </a:p>
          <a:p>
            <a:pPr marL="1200150" lvl="2" indent="-285750">
              <a:buFont typeface="Wingdings" charset="2"/>
              <a:buChar char="ü"/>
            </a:pPr>
            <a:r>
              <a:rPr lang="ru-RU" sz="1600" b="1" dirty="0" smtClean="0"/>
              <a:t>оценить степень </a:t>
            </a:r>
            <a:r>
              <a:rPr lang="ru-RU" sz="1600" b="1" dirty="0" err="1" smtClean="0"/>
              <a:t>кальцификации</a:t>
            </a:r>
            <a:r>
              <a:rPr lang="ru-RU" sz="1600" b="1" dirty="0" smtClean="0"/>
              <a:t> клапана и подвижности створок</a:t>
            </a:r>
          </a:p>
          <a:p>
            <a:pPr marL="1200150" lvl="2" indent="-285750">
              <a:buFont typeface="Wingdings" charset="2"/>
              <a:buChar char="ü"/>
            </a:pPr>
            <a:r>
              <a:rPr lang="ru-RU" sz="1600" b="1" dirty="0" smtClean="0"/>
              <a:t>при необходимости использовать </a:t>
            </a:r>
            <a:r>
              <a:rPr lang="ru-RU" sz="1600" b="1" dirty="0" err="1" smtClean="0"/>
              <a:t>трансэзофагеальную</a:t>
            </a:r>
            <a:r>
              <a:rPr lang="ru-RU" sz="1600" b="1" dirty="0" smtClean="0"/>
              <a:t> </a:t>
            </a:r>
            <a:r>
              <a:rPr lang="ru-RU" sz="1600" b="1" dirty="0" err="1" smtClean="0"/>
              <a:t>ЭхоКГ</a:t>
            </a:r>
            <a:r>
              <a:rPr lang="ru-RU" sz="1600" b="1" dirty="0" smtClean="0"/>
              <a:t> для изучения морфологии клапана</a:t>
            </a:r>
          </a:p>
          <a:p>
            <a:pPr marL="1200150" lvl="2" indent="-285750">
              <a:spcAft>
                <a:spcPts val="600"/>
              </a:spcAft>
              <a:buFont typeface="Wingdings" charset="2"/>
              <a:buChar char="ü"/>
            </a:pPr>
            <a:r>
              <a:rPr lang="ru-RU" sz="1600" b="1" dirty="0" smtClean="0"/>
              <a:t>оценить обязательное для выраженного АС наличие гипертрофии ЛЖ</a:t>
            </a:r>
          </a:p>
          <a:p>
            <a:pPr lvl="2">
              <a:spcAft>
                <a:spcPts val="600"/>
              </a:spcAft>
            </a:pPr>
            <a:endParaRPr lang="ru-RU" sz="1600" b="1" dirty="0"/>
          </a:p>
          <a:p>
            <a:pPr marL="285750" indent="-285750">
              <a:spcAft>
                <a:spcPts val="600"/>
              </a:spcAft>
              <a:buFont typeface="Wingdings" charset="2"/>
              <a:buChar char="Ø"/>
            </a:pPr>
            <a:r>
              <a:rPr lang="ru-RU" b="1" dirty="0">
                <a:effectLst>
                  <a:outerShdw blurRad="50800" dist="38100" dir="5400000" algn="t" rotWithShape="0">
                    <a:prstClr val="black">
                      <a:alpha val="40000"/>
                    </a:prstClr>
                  </a:outerShdw>
                </a:effectLst>
              </a:rPr>
              <a:t>С</a:t>
            </a:r>
            <a:r>
              <a:rPr lang="ru-RU" b="1" dirty="0" smtClean="0">
                <a:effectLst>
                  <a:outerShdw blurRad="50800" dist="38100" dir="5400000" algn="t" rotWithShape="0">
                    <a:prstClr val="black">
                      <a:alpha val="40000"/>
                    </a:prstClr>
                  </a:outerShdw>
                </a:effectLst>
              </a:rPr>
              <a:t>лабый допплеровский сигнал при неоптимальной визуализации</a:t>
            </a:r>
          </a:p>
          <a:p>
            <a:pPr marL="1200150" lvl="2" indent="-285750">
              <a:buFont typeface="Wingdings" charset="2"/>
              <a:buChar char="ü"/>
            </a:pPr>
            <a:r>
              <a:rPr lang="ru-RU" sz="1600" b="1" dirty="0" smtClean="0"/>
              <a:t>использовать специальный датчик для допплерографии</a:t>
            </a:r>
          </a:p>
          <a:p>
            <a:pPr marL="1200150" lvl="2" indent="-285750">
              <a:spcAft>
                <a:spcPts val="600"/>
              </a:spcAft>
              <a:buFont typeface="Wingdings" charset="2"/>
              <a:buChar char="ü"/>
            </a:pPr>
            <a:r>
              <a:rPr lang="ru-RU" sz="1600" b="1" dirty="0" smtClean="0"/>
              <a:t>использовать все аортальные позиции при допплерографии (верхушечную, правую </a:t>
            </a:r>
            <a:r>
              <a:rPr lang="ru-RU" sz="1600" b="1" dirty="0" err="1" smtClean="0"/>
              <a:t>парастернальную</a:t>
            </a:r>
            <a:r>
              <a:rPr lang="ru-RU" sz="1600" b="1" dirty="0"/>
              <a:t>,</a:t>
            </a:r>
            <a:r>
              <a:rPr lang="ru-RU" sz="1600" b="1" dirty="0" smtClean="0"/>
              <a:t> </a:t>
            </a:r>
            <a:r>
              <a:rPr lang="ru-RU" sz="1600" b="1" dirty="0" err="1" smtClean="0"/>
              <a:t>супрастернальную</a:t>
            </a:r>
            <a:r>
              <a:rPr lang="ru-RU" sz="1600" b="1" dirty="0" smtClean="0"/>
              <a:t>, правую надключичную, из </a:t>
            </a:r>
            <a:r>
              <a:rPr lang="ru-RU" sz="1600" b="1" dirty="0" err="1" smtClean="0"/>
              <a:t>субкостальной</a:t>
            </a:r>
            <a:r>
              <a:rPr lang="ru-RU" sz="1600" b="1" dirty="0" smtClean="0"/>
              <a:t> ямки)</a:t>
            </a:r>
            <a:endParaRPr lang="en-US" sz="1600" b="1" dirty="0" smtClean="0"/>
          </a:p>
          <a:p>
            <a:pPr marL="1200150" lvl="2" indent="-285750">
              <a:buFont typeface="Wingdings" charset="2"/>
              <a:buChar char="ü"/>
            </a:pPr>
            <a:r>
              <a:rPr lang="ru-RU" sz="1600" b="1" dirty="0" smtClean="0"/>
              <a:t>использовать контраст для усиления сигнала</a:t>
            </a:r>
          </a:p>
          <a:p>
            <a:pPr marL="1200150" lvl="2" indent="-285750">
              <a:buFont typeface="Wingdings" charset="2"/>
              <a:buChar char="ü"/>
            </a:pPr>
            <a:endParaRPr lang="ru-RU" b="1" dirty="0" smtClean="0">
              <a:effectLst>
                <a:outerShdw blurRad="50800" dist="38100" dir="5400000" algn="t" rotWithShape="0">
                  <a:prstClr val="black">
                    <a:alpha val="40000"/>
                  </a:prstClr>
                </a:outerShdw>
              </a:effectLst>
            </a:endParaRPr>
          </a:p>
        </p:txBody>
      </p:sp>
      <p:sp>
        <p:nvSpPr>
          <p:cNvPr id="8" name="Заголовок 3"/>
          <p:cNvSpPr txBox="1">
            <a:spLocks/>
          </p:cNvSpPr>
          <p:nvPr/>
        </p:nvSpPr>
        <p:spPr>
          <a:xfrm>
            <a:off x="0" y="207054"/>
            <a:ext cx="9144000" cy="13124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6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000" b="1" cap="none" dirty="0" smtClean="0">
                <a:solidFill>
                  <a:srgbClr val="400080"/>
                </a:solidFill>
                <a:latin typeface="Candara" panose="020E0502030303020204" pitchFamily="34" charset="0"/>
              </a:rPr>
              <a:t>Оценка тяжести аортального стеноза     в сложных ситуациях</a:t>
            </a:r>
            <a:endParaRPr lang="ru-RU" sz="4000" b="1" cap="none" dirty="0">
              <a:solidFill>
                <a:srgbClr val="400080"/>
              </a:solidFill>
              <a:latin typeface="Candara" panose="020E0502030303020204" pitchFamily="34" charset="0"/>
            </a:endParaRPr>
          </a:p>
        </p:txBody>
      </p:sp>
    </p:spTree>
    <p:extLst>
      <p:ext uri="{BB962C8B-B14F-4D97-AF65-F5344CB8AC3E}">
        <p14:creationId xmlns:p14="http://schemas.microsoft.com/office/powerpoint/2010/main" val="2039531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830555" y="172021"/>
            <a:ext cx="7511473" cy="1312480"/>
          </a:xfrm>
        </p:spPr>
        <p:txBody>
          <a:bodyPr>
            <a:normAutofit/>
          </a:bodyPr>
          <a:lstStyle/>
          <a:p>
            <a:pPr algn="ctr"/>
            <a:r>
              <a:rPr lang="ru-RU" sz="4000" b="1" cap="none" dirty="0" smtClean="0">
                <a:solidFill>
                  <a:srgbClr val="400080"/>
                </a:solidFill>
              </a:rPr>
              <a:t>Варианты формирования аортального градиента</a:t>
            </a:r>
            <a:endParaRPr lang="ru-RU" sz="4000" b="1" cap="none" dirty="0">
              <a:solidFill>
                <a:srgbClr val="400080"/>
              </a:solidFill>
            </a:endParaRPr>
          </a:p>
        </p:txBody>
      </p:sp>
      <p:pic>
        <p:nvPicPr>
          <p:cNvPr id="3" name="Изображение 2"/>
          <p:cNvPicPr>
            <a:picLocks noChangeAspect="1"/>
          </p:cNvPicPr>
          <p:nvPr/>
        </p:nvPicPr>
        <p:blipFill>
          <a:blip r:embed="rId2"/>
          <a:stretch>
            <a:fillRect/>
          </a:stretch>
        </p:blipFill>
        <p:spPr>
          <a:xfrm>
            <a:off x="9512634" y="4437936"/>
            <a:ext cx="2351505" cy="1720275"/>
          </a:xfrm>
          <a:prstGeom prst="rect">
            <a:avLst/>
          </a:prstGeom>
        </p:spPr>
      </p:pic>
      <p:pic>
        <p:nvPicPr>
          <p:cNvPr id="4" name="Изображение 3"/>
          <p:cNvPicPr>
            <a:picLocks noChangeAspect="1"/>
          </p:cNvPicPr>
          <p:nvPr/>
        </p:nvPicPr>
        <p:blipFill>
          <a:blip r:embed="rId3"/>
          <a:stretch>
            <a:fillRect/>
          </a:stretch>
        </p:blipFill>
        <p:spPr>
          <a:xfrm>
            <a:off x="9832281" y="3771900"/>
            <a:ext cx="3689789" cy="3086100"/>
          </a:xfrm>
          <a:prstGeom prst="rect">
            <a:avLst/>
          </a:prstGeom>
        </p:spPr>
      </p:pic>
      <p:pic>
        <p:nvPicPr>
          <p:cNvPr id="5" name="Изображение 4"/>
          <p:cNvPicPr>
            <a:picLocks noChangeAspect="1"/>
          </p:cNvPicPr>
          <p:nvPr/>
        </p:nvPicPr>
        <p:blipFill>
          <a:blip r:embed="rId4"/>
          <a:stretch>
            <a:fillRect/>
          </a:stretch>
        </p:blipFill>
        <p:spPr>
          <a:xfrm>
            <a:off x="9832281" y="-826051"/>
            <a:ext cx="4143367" cy="2804546"/>
          </a:xfrm>
          <a:prstGeom prst="rect">
            <a:avLst/>
          </a:prstGeom>
        </p:spPr>
      </p:pic>
      <p:pic>
        <p:nvPicPr>
          <p:cNvPr id="6" name="Изображение 5"/>
          <p:cNvPicPr>
            <a:picLocks noChangeAspect="1"/>
          </p:cNvPicPr>
          <p:nvPr/>
        </p:nvPicPr>
        <p:blipFill>
          <a:blip r:embed="rId5"/>
          <a:stretch>
            <a:fillRect/>
          </a:stretch>
        </p:blipFill>
        <p:spPr>
          <a:xfrm>
            <a:off x="9604496" y="359874"/>
            <a:ext cx="4371152" cy="3237242"/>
          </a:xfrm>
          <a:prstGeom prst="rect">
            <a:avLst/>
          </a:prstGeom>
        </p:spPr>
      </p:pic>
      <p:pic>
        <p:nvPicPr>
          <p:cNvPr id="7" name="Изображение 6"/>
          <p:cNvPicPr>
            <a:picLocks noChangeAspect="1"/>
          </p:cNvPicPr>
          <p:nvPr/>
        </p:nvPicPr>
        <p:blipFill>
          <a:blip r:embed="rId6"/>
          <a:stretch>
            <a:fillRect/>
          </a:stretch>
        </p:blipFill>
        <p:spPr>
          <a:xfrm>
            <a:off x="10984975" y="1978495"/>
            <a:ext cx="3208350" cy="2400398"/>
          </a:xfrm>
          <a:prstGeom prst="rect">
            <a:avLst/>
          </a:prstGeom>
        </p:spPr>
      </p:pic>
      <p:pic>
        <p:nvPicPr>
          <p:cNvPr id="8" name="Изображение 7"/>
          <p:cNvPicPr>
            <a:picLocks noChangeAspect="1"/>
          </p:cNvPicPr>
          <p:nvPr/>
        </p:nvPicPr>
        <p:blipFill rotWithShape="1">
          <a:blip r:embed="rId7"/>
          <a:srcRect t="12468"/>
          <a:stretch/>
        </p:blipFill>
        <p:spPr>
          <a:xfrm>
            <a:off x="1311465" y="1833843"/>
            <a:ext cx="6595930" cy="4324368"/>
          </a:xfrm>
          <a:prstGeom prst="rect">
            <a:avLst/>
          </a:prstGeom>
          <a:ln>
            <a:solidFill>
              <a:srgbClr val="400080"/>
            </a:solidFill>
          </a:ln>
        </p:spPr>
      </p:pic>
    </p:spTree>
    <p:extLst>
      <p:ext uri="{BB962C8B-B14F-4D97-AF65-F5344CB8AC3E}">
        <p14:creationId xmlns:p14="http://schemas.microsoft.com/office/powerpoint/2010/main" val="2125692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2081" y="246341"/>
            <a:ext cx="8316416" cy="1089529"/>
          </a:xfrm>
          <a:prstGeom prst="rect">
            <a:avLst/>
          </a:prstGeom>
          <a:noFill/>
        </p:spPr>
        <p:txBody>
          <a:bodyPr wrap="square" rtlCol="0">
            <a:spAutoFit/>
          </a:bodyPr>
          <a:lstStyle/>
          <a:p>
            <a:pPr algn="ctr">
              <a:lnSpc>
                <a:spcPct val="90000"/>
              </a:lnSpc>
            </a:pPr>
            <a:r>
              <a:rPr lang="ru-RU" sz="3600" b="1" dirty="0" smtClean="0">
                <a:solidFill>
                  <a:srgbClr val="400080"/>
                </a:solidFill>
                <a:effectLst>
                  <a:outerShdw blurRad="38100" dist="38100" dir="2700000" algn="tl">
                    <a:srgbClr val="000000">
                      <a:alpha val="43137"/>
                    </a:srgbClr>
                  </a:outerShdw>
                </a:effectLst>
              </a:rPr>
              <a:t>Оценка значимости АС с помощью                      стресс-</a:t>
            </a:r>
            <a:r>
              <a:rPr lang="ru-RU" sz="3600" b="1" dirty="0" err="1" smtClean="0">
                <a:solidFill>
                  <a:srgbClr val="400080"/>
                </a:solidFill>
                <a:effectLst>
                  <a:outerShdw blurRad="38100" dist="38100" dir="2700000" algn="tl">
                    <a:srgbClr val="000000">
                      <a:alpha val="43137"/>
                    </a:srgbClr>
                  </a:outerShdw>
                </a:effectLst>
              </a:rPr>
              <a:t>ЭхоКГ</a:t>
            </a:r>
            <a:r>
              <a:rPr lang="ru-RU" sz="3600" b="1" dirty="0" smtClean="0">
                <a:solidFill>
                  <a:srgbClr val="400080"/>
                </a:solidFill>
                <a:effectLst>
                  <a:outerShdw blurRad="38100" dist="38100" dir="2700000" algn="tl">
                    <a:srgbClr val="000000">
                      <a:alpha val="43137"/>
                    </a:srgbClr>
                  </a:outerShdw>
                </a:effectLst>
              </a:rPr>
              <a:t> с </a:t>
            </a:r>
            <a:r>
              <a:rPr lang="ru-RU" sz="3600" b="1" dirty="0" err="1" smtClean="0">
                <a:solidFill>
                  <a:srgbClr val="400080"/>
                </a:solidFill>
                <a:effectLst>
                  <a:outerShdw blurRad="38100" dist="38100" dir="2700000" algn="tl">
                    <a:srgbClr val="000000">
                      <a:alpha val="43137"/>
                    </a:srgbClr>
                  </a:outerShdw>
                </a:effectLst>
              </a:rPr>
              <a:t>добутамином</a:t>
            </a:r>
            <a:r>
              <a:rPr lang="ru-RU" sz="3600" b="1" dirty="0" smtClean="0">
                <a:solidFill>
                  <a:srgbClr val="400080"/>
                </a:solidFill>
                <a:effectLst>
                  <a:outerShdw blurRad="38100" dist="38100" dir="2700000" algn="tl">
                    <a:srgbClr val="000000">
                      <a:alpha val="43137"/>
                    </a:srgbClr>
                  </a:outerShdw>
                </a:effectLst>
              </a:rPr>
              <a:t> </a:t>
            </a:r>
            <a:endParaRPr lang="ru-RU" sz="3600" b="1" dirty="0">
              <a:solidFill>
                <a:srgbClr val="400080"/>
              </a:solidFill>
              <a:effectLst>
                <a:outerShdw blurRad="38100" dist="38100" dir="2700000" algn="tl">
                  <a:srgbClr val="000000">
                    <a:alpha val="43137"/>
                  </a:srgbClr>
                </a:outerShdw>
              </a:effectLst>
            </a:endParaRPr>
          </a:p>
        </p:txBody>
      </p:sp>
      <p:pic>
        <p:nvPicPr>
          <p:cNvPr id="34817" name="Picture 1" descr="C:\Users\кей\Documents\ГМПБ2 TAVI презентация\СтрессЭхоКГ\I20130922210855234.jpg"/>
          <p:cNvPicPr>
            <a:picLocks noChangeAspect="1" noChangeArrowheads="1"/>
          </p:cNvPicPr>
          <p:nvPr/>
        </p:nvPicPr>
        <p:blipFill>
          <a:blip r:embed="rId7" cstate="print"/>
          <a:srcRect l="5263" t="3233" b="4638"/>
          <a:stretch>
            <a:fillRect/>
          </a:stretch>
        </p:blipFill>
        <p:spPr bwMode="auto">
          <a:xfrm>
            <a:off x="1187624" y="4070264"/>
            <a:ext cx="2592288" cy="1890699"/>
          </a:xfrm>
          <a:prstGeom prst="rect">
            <a:avLst/>
          </a:prstGeom>
          <a:noFill/>
          <a:ln w="9525">
            <a:solidFill>
              <a:srgbClr val="400080"/>
            </a:solidFill>
          </a:ln>
        </p:spPr>
      </p:pic>
      <p:pic>
        <p:nvPicPr>
          <p:cNvPr id="34818" name="Picture 2"/>
          <p:cNvPicPr>
            <a:picLocks noChangeAspect="1" noChangeArrowheads="1"/>
          </p:cNvPicPr>
          <p:nvPr/>
        </p:nvPicPr>
        <p:blipFill rotWithShape="1">
          <a:blip r:embed="rId8" cstate="print"/>
          <a:srcRect l="2165" t="5000" r="19155" b="5000"/>
          <a:stretch/>
        </p:blipFill>
        <p:spPr bwMode="auto">
          <a:xfrm>
            <a:off x="5575141" y="4070264"/>
            <a:ext cx="2617389" cy="1890699"/>
          </a:xfrm>
          <a:prstGeom prst="rect">
            <a:avLst/>
          </a:prstGeom>
          <a:noFill/>
          <a:ln w="9525">
            <a:solidFill>
              <a:srgbClr val="400080"/>
            </a:solidFill>
            <a:miter lim="800000"/>
            <a:headEnd/>
            <a:tailEnd/>
          </a:ln>
        </p:spPr>
      </p:pic>
      <p:sp>
        <p:nvSpPr>
          <p:cNvPr id="9" name="TextBox 8"/>
          <p:cNvSpPr txBox="1"/>
          <p:nvPr/>
        </p:nvSpPr>
        <p:spPr>
          <a:xfrm>
            <a:off x="1397106" y="3595541"/>
            <a:ext cx="2168351" cy="313932"/>
          </a:xfrm>
          <a:prstGeom prst="rect">
            <a:avLst/>
          </a:prstGeom>
          <a:noFill/>
        </p:spPr>
        <p:txBody>
          <a:bodyPr wrap="none" rtlCol="0">
            <a:spAutoFit/>
          </a:bodyPr>
          <a:lstStyle/>
          <a:p>
            <a:pPr algn="ctr">
              <a:lnSpc>
                <a:spcPct val="90000"/>
              </a:lnSpc>
            </a:pPr>
            <a:r>
              <a:rPr lang="en-US" sz="1600" b="1" dirty="0" smtClean="0"/>
              <a:t>SV=49</a:t>
            </a:r>
            <a:r>
              <a:rPr lang="ru-RU" sz="1600" b="1" dirty="0" smtClean="0"/>
              <a:t> </a:t>
            </a:r>
            <a:r>
              <a:rPr lang="en-US" sz="1600" b="1" dirty="0" smtClean="0"/>
              <a:t>ml  LVEF=37%</a:t>
            </a:r>
            <a:endParaRPr lang="ru-RU" sz="1600" b="1" dirty="0"/>
          </a:p>
        </p:txBody>
      </p:sp>
      <p:sp>
        <p:nvSpPr>
          <p:cNvPr id="10" name="Прямоугольник 9"/>
          <p:cNvSpPr/>
          <p:nvPr/>
        </p:nvSpPr>
        <p:spPr>
          <a:xfrm>
            <a:off x="5364088" y="3595541"/>
            <a:ext cx="3024336" cy="313932"/>
          </a:xfrm>
          <a:prstGeom prst="rect">
            <a:avLst/>
          </a:prstGeom>
          <a:ln>
            <a:noFill/>
          </a:ln>
        </p:spPr>
        <p:txBody>
          <a:bodyPr wrap="square">
            <a:spAutoFit/>
          </a:bodyPr>
          <a:lstStyle/>
          <a:p>
            <a:pPr algn="ctr">
              <a:lnSpc>
                <a:spcPct val="90000"/>
              </a:lnSpc>
            </a:pPr>
            <a:r>
              <a:rPr lang="en-US" sz="1600" b="1" dirty="0" smtClean="0"/>
              <a:t>SV=65</a:t>
            </a:r>
            <a:r>
              <a:rPr lang="ru-RU" sz="1600" b="1" dirty="0" smtClean="0"/>
              <a:t> </a:t>
            </a:r>
            <a:r>
              <a:rPr lang="en-US" sz="1600" b="1" dirty="0" smtClean="0"/>
              <a:t>ml  </a:t>
            </a:r>
            <a:r>
              <a:rPr lang="ru-RU" sz="1600" b="1" dirty="0" smtClean="0"/>
              <a:t> </a:t>
            </a:r>
            <a:r>
              <a:rPr lang="en-US" sz="1600" b="1" dirty="0" smtClean="0"/>
              <a:t>LVEF=49%</a:t>
            </a:r>
            <a:endParaRPr lang="ru-RU" sz="1600" b="1" dirty="0"/>
          </a:p>
        </p:txBody>
      </p:sp>
      <p:sp>
        <p:nvSpPr>
          <p:cNvPr id="11" name="Прямоугольник 10"/>
          <p:cNvSpPr/>
          <p:nvPr/>
        </p:nvSpPr>
        <p:spPr>
          <a:xfrm>
            <a:off x="251520" y="5992158"/>
            <a:ext cx="4392488" cy="535531"/>
          </a:xfrm>
          <a:prstGeom prst="rect">
            <a:avLst/>
          </a:prstGeom>
        </p:spPr>
        <p:txBody>
          <a:bodyPr wrap="square">
            <a:spAutoFit/>
          </a:bodyPr>
          <a:lstStyle/>
          <a:p>
            <a:pPr algn="ctr">
              <a:lnSpc>
                <a:spcPct val="90000"/>
              </a:lnSpc>
            </a:pPr>
            <a:r>
              <a:rPr lang="en-US" sz="1600" b="1" dirty="0" smtClean="0"/>
              <a:t>Peak</a:t>
            </a:r>
            <a:r>
              <a:rPr lang="ru-RU" sz="1600" b="1" dirty="0" smtClean="0"/>
              <a:t> </a:t>
            </a:r>
            <a:r>
              <a:rPr lang="en-US" sz="1600" b="1" dirty="0" smtClean="0"/>
              <a:t>P=48</a:t>
            </a:r>
            <a:r>
              <a:rPr lang="ru-RU" sz="1600" b="1" dirty="0" smtClean="0"/>
              <a:t> </a:t>
            </a:r>
            <a:r>
              <a:rPr lang="en-US" sz="1600" b="1" dirty="0" smtClean="0"/>
              <a:t>mm Hg</a:t>
            </a:r>
            <a:endParaRPr lang="ru-RU" sz="1600" b="1" dirty="0" smtClean="0"/>
          </a:p>
          <a:p>
            <a:pPr algn="ctr">
              <a:lnSpc>
                <a:spcPct val="90000"/>
              </a:lnSpc>
            </a:pPr>
            <a:r>
              <a:rPr lang="en-US" sz="1600" b="1" dirty="0" smtClean="0"/>
              <a:t>Mean P=28</a:t>
            </a:r>
            <a:r>
              <a:rPr lang="ru-RU" sz="1600" b="1" dirty="0" smtClean="0"/>
              <a:t> </a:t>
            </a:r>
            <a:r>
              <a:rPr lang="en-US" sz="1600" b="1" dirty="0" smtClean="0"/>
              <a:t>mmHg</a:t>
            </a:r>
            <a:endParaRPr lang="ru-RU" sz="1600" b="1" dirty="0"/>
          </a:p>
        </p:txBody>
      </p:sp>
      <p:sp>
        <p:nvSpPr>
          <p:cNvPr id="12" name="Прямоугольник 11"/>
          <p:cNvSpPr/>
          <p:nvPr/>
        </p:nvSpPr>
        <p:spPr>
          <a:xfrm>
            <a:off x="5873548" y="5992158"/>
            <a:ext cx="1899879" cy="584775"/>
          </a:xfrm>
          <a:prstGeom prst="rect">
            <a:avLst/>
          </a:prstGeom>
        </p:spPr>
        <p:txBody>
          <a:bodyPr wrap="none">
            <a:spAutoFit/>
          </a:bodyPr>
          <a:lstStyle/>
          <a:p>
            <a:pPr algn="ctr"/>
            <a:r>
              <a:rPr lang="en-US" sz="1600" b="1" dirty="0" smtClean="0"/>
              <a:t>Peak P=89</a:t>
            </a:r>
            <a:r>
              <a:rPr lang="ru-RU" sz="1600" b="1" dirty="0" smtClean="0"/>
              <a:t> </a:t>
            </a:r>
            <a:r>
              <a:rPr lang="en-US" sz="1600" b="1" dirty="0" smtClean="0"/>
              <a:t>mm Hg</a:t>
            </a:r>
            <a:endParaRPr lang="ru-RU" sz="1600" b="1" dirty="0" smtClean="0"/>
          </a:p>
          <a:p>
            <a:pPr algn="ctr"/>
            <a:r>
              <a:rPr lang="en-US" sz="1600" b="1" dirty="0" smtClean="0"/>
              <a:t>Mean P=51</a:t>
            </a:r>
            <a:r>
              <a:rPr lang="ru-RU" sz="1600" b="1" dirty="0" smtClean="0"/>
              <a:t> </a:t>
            </a:r>
            <a:r>
              <a:rPr lang="en-US" sz="1600" b="1" dirty="0" smtClean="0"/>
              <a:t>mmHg</a:t>
            </a:r>
            <a:endParaRPr lang="ru-RU" sz="1600" b="1" dirty="0"/>
          </a:p>
        </p:txBody>
      </p:sp>
      <p:sp>
        <p:nvSpPr>
          <p:cNvPr id="13" name="Овал 12"/>
          <p:cNvSpPr/>
          <p:nvPr/>
        </p:nvSpPr>
        <p:spPr>
          <a:xfrm>
            <a:off x="3995936" y="3284984"/>
            <a:ext cx="1368152" cy="1368152"/>
          </a:xfrm>
          <a:prstGeom prst="ellipse">
            <a:avLst/>
          </a:prstGeom>
          <a:noFill/>
          <a:ln w="38100" cmpd="sng">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effectLst>
                  <a:outerShdw blurRad="38100" dist="38100" dir="2700000" algn="tl">
                    <a:srgbClr val="000000">
                      <a:alpha val="43137"/>
                    </a:srgbClr>
                  </a:outerShdw>
                </a:effectLst>
              </a:rPr>
              <a:t>AVA</a:t>
            </a:r>
            <a:r>
              <a:rPr lang="ru-RU" b="1" dirty="0" smtClean="0">
                <a:solidFill>
                  <a:schemeClr val="tx1"/>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a:t>
            </a:r>
          </a:p>
          <a:p>
            <a:pPr algn="ctr"/>
            <a:r>
              <a:rPr lang="en-US" b="1" dirty="0" smtClean="0">
                <a:solidFill>
                  <a:schemeClr val="tx1"/>
                </a:solidFill>
                <a:effectLst>
                  <a:outerShdw blurRad="38100" dist="38100" dir="2700000" algn="tl">
                    <a:srgbClr val="000000">
                      <a:alpha val="43137"/>
                    </a:srgbClr>
                  </a:outerShdw>
                </a:effectLst>
              </a:rPr>
              <a:t>0,7</a:t>
            </a:r>
            <a:r>
              <a:rPr lang="ru-RU" b="1" dirty="0" smtClean="0">
                <a:solidFill>
                  <a:schemeClr val="tx1"/>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m</a:t>
            </a:r>
            <a:r>
              <a:rPr lang="en-US" b="1" baseline="30000" dirty="0" smtClean="0">
                <a:solidFill>
                  <a:schemeClr val="tx1"/>
                </a:solidFill>
                <a:effectLst>
                  <a:outerShdw blurRad="38100" dist="38100" dir="2700000" algn="tl">
                    <a:srgbClr val="000000">
                      <a:alpha val="43137"/>
                    </a:srgbClr>
                  </a:outerShdw>
                </a:effectLst>
              </a:rPr>
              <a:t>2</a:t>
            </a:r>
            <a:endParaRPr lang="ru-RU" b="1" baseline="30000" dirty="0">
              <a:solidFill>
                <a:schemeClr val="tx1"/>
              </a:solidFill>
              <a:effectLst>
                <a:outerShdw blurRad="38100" dist="38100" dir="2700000" algn="tl">
                  <a:srgbClr val="000000">
                    <a:alpha val="43137"/>
                  </a:srgbClr>
                </a:outerShdw>
              </a:effectLst>
            </a:endParaRPr>
          </a:p>
        </p:txBody>
      </p:sp>
      <p:pic>
        <p:nvPicPr>
          <p:cNvPr id="6" name="M2013092221093701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575141" y="1585363"/>
            <a:ext cx="2587317" cy="1940488"/>
          </a:xfrm>
          <a:prstGeom prst="rect">
            <a:avLst/>
          </a:prstGeom>
          <a:ln w="9525">
            <a:solidFill>
              <a:srgbClr val="400080"/>
            </a:solidFill>
          </a:ln>
        </p:spPr>
      </p:pic>
      <p:pic>
        <p:nvPicPr>
          <p:cNvPr id="7" name="M2013092221085106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187624" y="1613365"/>
            <a:ext cx="2587317" cy="1940488"/>
          </a:xfrm>
          <a:prstGeom prst="rect">
            <a:avLst/>
          </a:prstGeom>
          <a:ln w="9525">
            <a:solidFill>
              <a:srgbClr val="400080"/>
            </a:solidFill>
          </a:ln>
        </p:spPr>
      </p:pic>
    </p:spTree>
    <p:extLst>
      <p:ext uri="{BB962C8B-B14F-4D97-AF65-F5344CB8AC3E}">
        <p14:creationId xmlns:p14="http://schemas.microsoft.com/office/powerpoint/2010/main" val="29297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Effect transition="in" filter="fade">
                                      <p:cBhvr>
                                        <p:cTn id="12" dur="1000"/>
                                        <p:tgtEl>
                                          <p:spTgt spid="13"/>
                                        </p:tgtEl>
                                      </p:cBhvr>
                                    </p:animEffect>
                                  </p:childTnLst>
                                </p:cTn>
                              </p:par>
                              <p:par>
                                <p:cTn id="13" presetID="1" presetClass="mediacall" presetSubtype="0" fill="hold" nodeType="withEffect">
                                  <p:stCondLst>
                                    <p:cond delay="0"/>
                                  </p:stCondLst>
                                  <p:childTnLst>
                                    <p:cmd type="call" cmd="playFrom(0.0)">
                                      <p:cBhvr>
                                        <p:cTn id="14" dur="2416" fill="hold"/>
                                        <p:tgtEl>
                                          <p:spTgt spid="7"/>
                                        </p:tgtEl>
                                      </p:cBhvr>
                                    </p:cmd>
                                  </p:childTnLst>
                                </p:cTn>
                              </p:par>
                              <p:par>
                                <p:cTn id="15" presetID="1" presetClass="mediacall" presetSubtype="0" fill="hold" nodeType="withEffect">
                                  <p:stCondLst>
                                    <p:cond delay="0"/>
                                  </p:stCondLst>
                                  <p:childTnLst>
                                    <p:cmd type="call" cmd="playFrom(0.0)">
                                      <p:cBhvr>
                                        <p:cTn id="16" dur="1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6"/>
                </p:tgtEl>
              </p:cMediaNode>
            </p:video>
            <p:video>
              <p:cMediaNode vol="80000">
                <p:cTn id="18" repeatCount="indefinite" fill="remove" display="0">
                  <p:stCondLst>
                    <p:cond delay="indefinite"/>
                  </p:stCondLst>
                </p:cTn>
                <p:tgtEl>
                  <p:spTgt spid="7"/>
                </p:tgtEl>
              </p:cMediaNode>
            </p:video>
          </p:childTnLst>
        </p:cTn>
      </p:par>
    </p:tnLst>
    <p:bldLst>
      <p:bldP spid="3"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6263" y="497164"/>
            <a:ext cx="7511473" cy="1312480"/>
          </a:xfrm>
        </p:spPr>
        <p:txBody>
          <a:bodyPr>
            <a:normAutofit/>
          </a:bodyPr>
          <a:lstStyle/>
          <a:p>
            <a:pPr algn="ctr"/>
            <a:r>
              <a:rPr lang="ru-RU" sz="4000" b="1" cap="none" dirty="0" smtClean="0">
                <a:solidFill>
                  <a:srgbClr val="400080"/>
                </a:solidFill>
              </a:rPr>
              <a:t>Оценка систолической функции левого желудочка</a:t>
            </a:r>
            <a:endParaRPr lang="ru-RU" sz="4000" b="1" cap="none" dirty="0">
              <a:solidFill>
                <a:srgbClr val="400080"/>
              </a:solidFill>
            </a:endParaRPr>
          </a:p>
        </p:txBody>
      </p:sp>
      <p:pic>
        <p:nvPicPr>
          <p:cNvPr id="4" name="M201505011642271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63112" y="2520778"/>
            <a:ext cx="3564624" cy="2673468"/>
          </a:xfrm>
          <a:prstGeom prst="rect">
            <a:avLst/>
          </a:prstGeom>
          <a:ln>
            <a:solidFill>
              <a:srgbClr val="400080"/>
            </a:solidFill>
          </a:ln>
        </p:spPr>
      </p:pic>
      <p:pic>
        <p:nvPicPr>
          <p:cNvPr id="5" name="M2015050116421371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07132" y="2520778"/>
            <a:ext cx="3564625" cy="2673468"/>
          </a:xfrm>
          <a:prstGeom prst="rect">
            <a:avLst/>
          </a:prstGeom>
          <a:ln>
            <a:solidFill>
              <a:srgbClr val="400080"/>
            </a:solidFill>
          </a:ln>
        </p:spPr>
      </p:pic>
    </p:spTree>
    <p:extLst>
      <p:ext uri="{BB962C8B-B14F-4D97-AF65-F5344CB8AC3E}">
        <p14:creationId xmlns:p14="http://schemas.microsoft.com/office/powerpoint/2010/main" val="1744880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08" fill="hold"/>
                                        <p:tgtEl>
                                          <p:spTgt spid="5"/>
                                        </p:tgtEl>
                                      </p:cBhvr>
                                    </p:cmd>
                                  </p:childTnLst>
                                </p:cTn>
                              </p:par>
                              <p:par>
                                <p:cTn id="11" presetID="1" presetClass="mediacall" presetSubtype="0" fill="hold" nodeType="withEffect">
                                  <p:stCondLst>
                                    <p:cond delay="0"/>
                                  </p:stCondLst>
                                  <p:childTnLst>
                                    <p:cmd type="call" cmd="playFrom(0.0)">
                                      <p:cBhvr>
                                        <p:cTn id="12" dur="2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video>
              <p:cMediaNode vol="80000">
                <p:cTn id="14" repeatCount="indefinite" fill="remove"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srcRect l="3322" r="48343"/>
          <a:stretch/>
        </p:blipFill>
        <p:spPr>
          <a:xfrm>
            <a:off x="4615612" y="2234636"/>
            <a:ext cx="3635032" cy="2984134"/>
          </a:xfrm>
          <a:prstGeom prst="rect">
            <a:avLst/>
          </a:prstGeom>
          <a:ln>
            <a:solidFill>
              <a:srgbClr val="400080"/>
            </a:solidFill>
          </a:ln>
        </p:spPr>
      </p:pic>
      <p:sp>
        <p:nvSpPr>
          <p:cNvPr id="3" name="TextBox 2"/>
          <p:cNvSpPr txBox="1"/>
          <p:nvPr/>
        </p:nvSpPr>
        <p:spPr>
          <a:xfrm>
            <a:off x="28065" y="290386"/>
            <a:ext cx="9286875" cy="1938992"/>
          </a:xfrm>
          <a:prstGeom prst="rect">
            <a:avLst/>
          </a:prstGeom>
          <a:noFill/>
        </p:spPr>
        <p:txBody>
          <a:bodyPr wrap="square" rtlCol="0">
            <a:spAutoFit/>
          </a:bodyPr>
          <a:lstStyle/>
          <a:p>
            <a:pPr algn="ctr"/>
            <a:r>
              <a:rPr lang="ru-RU" sz="4000" b="1" dirty="0" smtClean="0">
                <a:solidFill>
                  <a:srgbClr val="400080"/>
                </a:solidFill>
                <a:effectLst>
                  <a:outerShdw blurRad="38100" dist="38100" dir="2700000" algn="tl">
                    <a:srgbClr val="000000">
                      <a:alpha val="43137"/>
                    </a:srgbClr>
                  </a:outerShdw>
                </a:effectLst>
              </a:rPr>
              <a:t>Противопоказания и ограничения           при </a:t>
            </a:r>
            <a:r>
              <a:rPr lang="ru-RU" sz="4000" b="1" dirty="0" err="1" smtClean="0">
                <a:solidFill>
                  <a:srgbClr val="400080"/>
                </a:solidFill>
                <a:effectLst>
                  <a:outerShdw blurRad="38100" dist="38100" dir="2700000" algn="tl">
                    <a:srgbClr val="000000">
                      <a:alpha val="43137"/>
                    </a:srgbClr>
                  </a:outerShdw>
                </a:effectLst>
              </a:rPr>
              <a:t>транскатетерной</a:t>
            </a:r>
            <a:r>
              <a:rPr lang="ru-RU" sz="4000" b="1" dirty="0" smtClean="0">
                <a:solidFill>
                  <a:srgbClr val="400080"/>
                </a:solidFill>
                <a:effectLst>
                  <a:outerShdw blurRad="38100" dist="38100" dir="2700000" algn="tl">
                    <a:srgbClr val="000000">
                      <a:alpha val="43137"/>
                    </a:srgbClr>
                  </a:outerShdw>
                </a:effectLst>
              </a:rPr>
              <a:t> имплантации аортального клапана</a:t>
            </a:r>
            <a:endParaRPr lang="ru-RU" sz="4000" b="1"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4800575" y="5449131"/>
            <a:ext cx="3220753" cy="369332"/>
          </a:xfrm>
          <a:prstGeom prst="rect">
            <a:avLst/>
          </a:prstGeom>
          <a:noFill/>
        </p:spPr>
        <p:txBody>
          <a:bodyPr wrap="none" rtlCol="0">
            <a:spAutoFit/>
          </a:bodyPr>
          <a:lstStyle/>
          <a:p>
            <a:r>
              <a:rPr lang="ru-RU" b="1" dirty="0">
                <a:effectLst>
                  <a:outerShdw blurRad="38100" dist="38100" dir="2700000" algn="tl">
                    <a:srgbClr val="000000">
                      <a:alpha val="43137"/>
                    </a:srgbClr>
                  </a:outerShdw>
                </a:effectLst>
              </a:rPr>
              <a:t>б</a:t>
            </a:r>
            <a:r>
              <a:rPr lang="ru-RU" b="1" dirty="0" smtClean="0">
                <a:effectLst>
                  <a:outerShdw blurRad="38100" dist="38100" dir="2700000" algn="tl">
                    <a:srgbClr val="000000">
                      <a:alpha val="43137"/>
                    </a:srgbClr>
                  </a:outerShdw>
                </a:effectLst>
              </a:rPr>
              <a:t>азальная гипертрофия МЖП</a:t>
            </a:r>
            <a:endParaRPr lang="ru-RU" b="1" dirty="0">
              <a:effectLst>
                <a:outerShdw blurRad="38100" dist="38100" dir="2700000" algn="tl">
                  <a:srgbClr val="000000">
                    <a:alpha val="43137"/>
                  </a:srgbClr>
                </a:outerShdw>
              </a:effectLst>
            </a:endParaRPr>
          </a:p>
        </p:txBody>
      </p:sp>
      <p:sp>
        <p:nvSpPr>
          <p:cNvPr id="5" name="TextBox 4"/>
          <p:cNvSpPr txBox="1"/>
          <p:nvPr/>
        </p:nvSpPr>
        <p:spPr>
          <a:xfrm>
            <a:off x="672875" y="5356798"/>
            <a:ext cx="3610884"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тромб </a:t>
            </a:r>
            <a:r>
              <a:rPr lang="ru-RU" b="1" dirty="0">
                <a:effectLst>
                  <a:outerShdw blurRad="38100" dist="38100" dir="2700000" algn="tl">
                    <a:srgbClr val="000000">
                      <a:alpha val="43137"/>
                    </a:srgbClr>
                  </a:outerShdw>
                </a:effectLst>
              </a:rPr>
              <a:t>в верхушке ЛЖ</a:t>
            </a:r>
          </a:p>
          <a:p>
            <a:pPr algn="ctr"/>
            <a:r>
              <a:rPr lang="ru-RU" b="1" dirty="0" smtClean="0">
                <a:effectLst>
                  <a:outerShdw blurRad="38100" dist="38100" dir="2700000" algn="tl">
                    <a:srgbClr val="000000">
                      <a:alpha val="43137"/>
                    </a:srgbClr>
                  </a:outerShdw>
                </a:effectLst>
              </a:rPr>
              <a:t>(контрастная </a:t>
            </a:r>
            <a:r>
              <a:rPr lang="ru-RU" b="1" dirty="0" err="1" smtClean="0">
                <a:effectLst>
                  <a:outerShdw blurRad="38100" dist="38100" dir="2700000" algn="tl">
                    <a:srgbClr val="000000">
                      <a:alpha val="43137"/>
                    </a:srgbClr>
                  </a:outerShdw>
                </a:effectLst>
              </a:rPr>
              <a:t>ЭхоКГ</a:t>
            </a:r>
            <a:r>
              <a:rPr lang="ru-RU" b="1" dirty="0" smtClean="0">
                <a:effectLst>
                  <a:outerShdw blurRad="38100" dist="38100" dir="2700000" algn="tl">
                    <a:srgbClr val="000000">
                      <a:alpha val="43137"/>
                    </a:srgbClr>
                  </a:outerShdw>
                </a:effectLst>
              </a:rPr>
              <a:t> )</a:t>
            </a:r>
          </a:p>
        </p:txBody>
      </p:sp>
      <p:pic>
        <p:nvPicPr>
          <p:cNvPr id="6" name="Изображение 5"/>
          <p:cNvPicPr>
            <a:picLocks noChangeAspect="1"/>
          </p:cNvPicPr>
          <p:nvPr/>
        </p:nvPicPr>
        <p:blipFill rotWithShape="1">
          <a:blip r:embed="rId2"/>
          <a:srcRect l="58376"/>
          <a:stretch/>
        </p:blipFill>
        <p:spPr>
          <a:xfrm>
            <a:off x="857487" y="2229378"/>
            <a:ext cx="3135822" cy="2989392"/>
          </a:xfrm>
          <a:prstGeom prst="rect">
            <a:avLst/>
          </a:prstGeom>
          <a:ln>
            <a:solidFill>
              <a:srgbClr val="400080"/>
            </a:solidFill>
          </a:ln>
        </p:spPr>
      </p:pic>
    </p:spTree>
    <p:extLst>
      <p:ext uri="{BB962C8B-B14F-4D97-AF65-F5344CB8AC3E}">
        <p14:creationId xmlns:p14="http://schemas.microsoft.com/office/powerpoint/2010/main" val="1364618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75" y="363538"/>
            <a:ext cx="8860699" cy="707886"/>
          </a:xfrm>
          <a:prstGeom prst="rect">
            <a:avLst/>
          </a:prstGeom>
          <a:noFill/>
        </p:spPr>
        <p:txBody>
          <a:bodyPr wrap="square" rtlCol="0">
            <a:spAutoFit/>
          </a:bodyPr>
          <a:lstStyle/>
          <a:p>
            <a:pPr algn="ctr"/>
            <a:r>
              <a:rPr lang="ru-RU" sz="4000" b="1" dirty="0" smtClean="0">
                <a:solidFill>
                  <a:srgbClr val="400080"/>
                </a:solidFill>
                <a:effectLst>
                  <a:outerShdw blurRad="38100" dist="38100" dir="2700000" algn="tl">
                    <a:srgbClr val="000000">
                      <a:alpha val="43137"/>
                    </a:srgbClr>
                  </a:outerShdw>
                </a:effectLst>
              </a:rPr>
              <a:t>Митральная </a:t>
            </a:r>
            <a:r>
              <a:rPr lang="ru-RU" sz="4000" b="1" dirty="0" err="1" smtClean="0">
                <a:solidFill>
                  <a:srgbClr val="400080"/>
                </a:solidFill>
                <a:effectLst>
                  <a:outerShdw blurRad="38100" dist="38100" dir="2700000" algn="tl">
                    <a:srgbClr val="000000">
                      <a:alpha val="43137"/>
                    </a:srgbClr>
                  </a:outerShdw>
                </a:effectLst>
              </a:rPr>
              <a:t>регургитация</a:t>
            </a:r>
            <a:endParaRPr lang="ru-RU" sz="4000" b="1"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1595154" y="5361312"/>
            <a:ext cx="2193229" cy="369332"/>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незначительная МР</a:t>
            </a:r>
            <a:endParaRPr lang="ru-RU" b="1" dirty="0">
              <a:effectLst>
                <a:outerShdw blurRad="38100" dist="38100" dir="2700000" algn="tl">
                  <a:srgbClr val="000000">
                    <a:alpha val="43137"/>
                  </a:srgbClr>
                </a:outerShdw>
              </a:effectLst>
            </a:endParaRPr>
          </a:p>
        </p:txBody>
      </p:sp>
      <p:sp>
        <p:nvSpPr>
          <p:cNvPr id="5" name="TextBox 4"/>
          <p:cNvSpPr txBox="1"/>
          <p:nvPr/>
        </p:nvSpPr>
        <p:spPr>
          <a:xfrm>
            <a:off x="4683684" y="5363384"/>
            <a:ext cx="3610884"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умеренная МР</a:t>
            </a:r>
          </a:p>
        </p:txBody>
      </p:sp>
      <p:pic>
        <p:nvPicPr>
          <p:cNvPr id="7" name="Изображение 6"/>
          <p:cNvPicPr>
            <a:picLocks noChangeAspect="1"/>
          </p:cNvPicPr>
          <p:nvPr/>
        </p:nvPicPr>
        <p:blipFill rotWithShape="1">
          <a:blip r:embed="rId2"/>
          <a:srcRect l="7283" t="18880" r="52167" b="7970"/>
          <a:stretch/>
        </p:blipFill>
        <p:spPr>
          <a:xfrm>
            <a:off x="1445756" y="2049280"/>
            <a:ext cx="2492027" cy="3129341"/>
          </a:xfrm>
          <a:prstGeom prst="rect">
            <a:avLst/>
          </a:prstGeom>
          <a:ln>
            <a:solidFill>
              <a:srgbClr val="400080"/>
            </a:solidFill>
          </a:ln>
        </p:spPr>
      </p:pic>
      <p:pic>
        <p:nvPicPr>
          <p:cNvPr id="9" name="Изображение 8"/>
          <p:cNvPicPr>
            <a:picLocks noChangeAspect="1"/>
          </p:cNvPicPr>
          <p:nvPr/>
        </p:nvPicPr>
        <p:blipFill rotWithShape="1">
          <a:blip r:embed="rId2"/>
          <a:srcRect l="53417" t="19740" r="7658" b="8389"/>
          <a:stretch/>
        </p:blipFill>
        <p:spPr>
          <a:xfrm>
            <a:off x="5193743" y="2037407"/>
            <a:ext cx="2444046" cy="3141214"/>
          </a:xfrm>
          <a:prstGeom prst="rect">
            <a:avLst/>
          </a:prstGeom>
          <a:ln>
            <a:solidFill>
              <a:srgbClr val="400080"/>
            </a:solidFill>
          </a:ln>
        </p:spPr>
      </p:pic>
      <p:sp>
        <p:nvSpPr>
          <p:cNvPr id="10" name="TextBox 9"/>
          <p:cNvSpPr txBox="1"/>
          <p:nvPr/>
        </p:nvSpPr>
        <p:spPr>
          <a:xfrm>
            <a:off x="310896" y="1391076"/>
            <a:ext cx="8449056" cy="646331"/>
          </a:xfrm>
          <a:prstGeom prst="rect">
            <a:avLst/>
          </a:prstGeom>
          <a:noFill/>
        </p:spPr>
        <p:txBody>
          <a:bodyPr wrap="square" rtlCol="0">
            <a:spAutoFit/>
          </a:bodyPr>
          <a:lstStyle/>
          <a:p>
            <a:pPr marL="285750" indent="-193675" algn="ctr">
              <a:buFont typeface="Wingdings" charset="2"/>
              <a:buChar char="ü"/>
            </a:pPr>
            <a:r>
              <a:rPr lang="ru-RU" b="1" dirty="0" smtClean="0"/>
              <a:t> Визуальная количественная оценка ширины и площади струи </a:t>
            </a:r>
            <a:r>
              <a:rPr lang="ru-RU" b="1" dirty="0" err="1" smtClean="0"/>
              <a:t>регургитации</a:t>
            </a:r>
            <a:r>
              <a:rPr lang="ru-RU" b="1" dirty="0" smtClean="0"/>
              <a:t>       в левом предсердии</a:t>
            </a:r>
            <a:endParaRPr lang="ru-RU" b="1" dirty="0"/>
          </a:p>
        </p:txBody>
      </p:sp>
      <p:pic>
        <p:nvPicPr>
          <p:cNvPr id="8" name="Изображение 7"/>
          <p:cNvPicPr>
            <a:picLocks noChangeAspect="1"/>
          </p:cNvPicPr>
          <p:nvPr/>
        </p:nvPicPr>
        <p:blipFill rotWithShape="1">
          <a:blip r:embed="rId2"/>
          <a:srcRect t="91774"/>
          <a:stretch/>
        </p:blipFill>
        <p:spPr>
          <a:xfrm>
            <a:off x="9912096" y="928681"/>
            <a:ext cx="3672551" cy="210292"/>
          </a:xfrm>
          <a:prstGeom prst="rect">
            <a:avLst/>
          </a:prstGeom>
        </p:spPr>
      </p:pic>
      <p:sp>
        <p:nvSpPr>
          <p:cNvPr id="2" name="TextBox 1"/>
          <p:cNvSpPr txBox="1"/>
          <p:nvPr/>
        </p:nvSpPr>
        <p:spPr>
          <a:xfrm>
            <a:off x="142875" y="5732716"/>
            <a:ext cx="9917919" cy="646331"/>
          </a:xfrm>
          <a:prstGeom prst="rect">
            <a:avLst/>
          </a:prstGeom>
          <a:noFill/>
        </p:spPr>
        <p:txBody>
          <a:bodyPr wrap="square" rtlCol="0">
            <a:spAutoFit/>
          </a:bodyPr>
          <a:lstStyle/>
          <a:p>
            <a:r>
              <a:rPr lang="ru-RU" dirty="0" smtClean="0"/>
              <a:t>В течение первого года после </a:t>
            </a:r>
            <a:r>
              <a:rPr lang="ru-RU" dirty="0" err="1" smtClean="0"/>
              <a:t>ТПАоК</a:t>
            </a:r>
            <a:r>
              <a:rPr lang="ru-RU" dirty="0" smtClean="0"/>
              <a:t> отмечается значительное уменьшение степени </a:t>
            </a:r>
          </a:p>
          <a:p>
            <a:r>
              <a:rPr lang="ru-RU" dirty="0" smtClean="0"/>
              <a:t>МР у 47% больных, в том числе у 35</a:t>
            </a:r>
            <a:r>
              <a:rPr lang="en-US" dirty="0" smtClean="0"/>
              <a:t>% </a:t>
            </a:r>
            <a:r>
              <a:rPr lang="ru-RU" dirty="0" smtClean="0"/>
              <a:t>с </a:t>
            </a:r>
            <a:r>
              <a:rPr lang="ru-RU" dirty="0" err="1" smtClean="0"/>
              <a:t>умереной</a:t>
            </a:r>
            <a:r>
              <a:rPr lang="ru-RU" dirty="0" smtClean="0"/>
              <a:t> и тяжелой степенью. </a:t>
            </a:r>
            <a:endParaRPr lang="ru-RU" dirty="0"/>
          </a:p>
        </p:txBody>
      </p:sp>
      <p:pic>
        <p:nvPicPr>
          <p:cNvPr id="11" name="Изображение 10"/>
          <p:cNvPicPr>
            <a:picLocks noChangeAspect="1"/>
          </p:cNvPicPr>
          <p:nvPr/>
        </p:nvPicPr>
        <p:blipFill rotWithShape="1">
          <a:blip r:embed="rId3"/>
          <a:srcRect t="91905" b="3801"/>
          <a:stretch/>
        </p:blipFill>
        <p:spPr>
          <a:xfrm>
            <a:off x="0" y="6587561"/>
            <a:ext cx="9144000" cy="270439"/>
          </a:xfrm>
          <a:prstGeom prst="rect">
            <a:avLst/>
          </a:prstGeom>
        </p:spPr>
      </p:pic>
    </p:spTree>
    <p:extLst>
      <p:ext uri="{BB962C8B-B14F-4D97-AF65-F5344CB8AC3E}">
        <p14:creationId xmlns:p14="http://schemas.microsoft.com/office/powerpoint/2010/main" val="3705674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75" y="363538"/>
            <a:ext cx="8860699" cy="707886"/>
          </a:xfrm>
          <a:prstGeom prst="rect">
            <a:avLst/>
          </a:prstGeom>
          <a:noFill/>
        </p:spPr>
        <p:txBody>
          <a:bodyPr wrap="square" rtlCol="0">
            <a:spAutoFit/>
          </a:bodyPr>
          <a:lstStyle/>
          <a:p>
            <a:pPr algn="ctr"/>
            <a:r>
              <a:rPr lang="ru-RU" sz="4000" b="1" dirty="0" smtClean="0">
                <a:solidFill>
                  <a:srgbClr val="400080"/>
                </a:solidFill>
                <a:effectLst>
                  <a:outerShdw blurRad="38100" dist="38100" dir="2700000" algn="tl">
                    <a:srgbClr val="000000">
                      <a:alpha val="43137"/>
                    </a:srgbClr>
                  </a:outerShdw>
                </a:effectLst>
              </a:rPr>
              <a:t>Тяжелая митральная </a:t>
            </a:r>
            <a:r>
              <a:rPr lang="ru-RU" sz="4000" b="1" dirty="0" err="1" smtClean="0">
                <a:solidFill>
                  <a:srgbClr val="400080"/>
                </a:solidFill>
                <a:effectLst>
                  <a:outerShdw blurRad="38100" dist="38100" dir="2700000" algn="tl">
                    <a:srgbClr val="000000">
                      <a:alpha val="43137"/>
                    </a:srgbClr>
                  </a:outerShdw>
                </a:effectLst>
              </a:rPr>
              <a:t>регургитация</a:t>
            </a:r>
            <a:endParaRPr lang="ru-RU" sz="4000" b="1"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439596" y="5195710"/>
            <a:ext cx="4493560" cy="923330"/>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центральная МР</a:t>
            </a:r>
          </a:p>
          <a:p>
            <a:pPr algn="ctr"/>
            <a:r>
              <a:rPr lang="ru-RU" b="1" dirty="0" smtClean="0">
                <a:effectLst>
                  <a:outerShdw blurRad="38100" dist="38100" dir="2700000" algn="tl">
                    <a:srgbClr val="000000">
                      <a:alpha val="43137"/>
                    </a:srgbClr>
                  </a:outerShdw>
                </a:effectLst>
              </a:rPr>
              <a:t>(может стать причиной реверсивного кровотока в легочных венах)</a:t>
            </a:r>
            <a:endParaRPr lang="ru-RU" b="1" dirty="0">
              <a:effectLst>
                <a:outerShdw blurRad="38100" dist="38100" dir="2700000" algn="tl">
                  <a:srgbClr val="000000">
                    <a:alpha val="43137"/>
                  </a:srgbClr>
                </a:outerShdw>
              </a:effectLst>
            </a:endParaRPr>
          </a:p>
        </p:txBody>
      </p:sp>
      <p:sp>
        <p:nvSpPr>
          <p:cNvPr id="5" name="TextBox 4"/>
          <p:cNvSpPr txBox="1"/>
          <p:nvPr/>
        </p:nvSpPr>
        <p:spPr>
          <a:xfrm>
            <a:off x="4819186" y="5194534"/>
            <a:ext cx="3610884"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эксцентричная МР</a:t>
            </a:r>
            <a:endParaRPr lang="en-US" b="1" dirty="0" smtClean="0">
              <a:effectLst>
                <a:outerShdw blurRad="38100" dist="38100" dir="2700000" algn="tl">
                  <a:srgbClr val="000000">
                    <a:alpha val="43137"/>
                  </a:srgbClr>
                </a:outerShdw>
              </a:effectLst>
            </a:endParaRPr>
          </a:p>
          <a:p>
            <a:pPr algn="ctr"/>
            <a:r>
              <a:rPr lang="en-US" b="1" dirty="0" smtClean="0">
                <a:effectLst>
                  <a:outerShdw blurRad="38100" dist="38100" dir="2700000" algn="tl">
                    <a:srgbClr val="000000">
                      <a:alpha val="43137"/>
                    </a:srgbClr>
                  </a:outerShdw>
                </a:effectLst>
              </a:rPr>
              <a:t>(</a:t>
            </a:r>
            <a:r>
              <a:rPr lang="ru-RU" b="1" dirty="0" smtClean="0">
                <a:effectLst>
                  <a:outerShdw blurRad="38100" dist="38100" dir="2700000" algn="tl">
                    <a:srgbClr val="000000">
                      <a:alpha val="43137"/>
                    </a:srgbClr>
                  </a:outerShdw>
                </a:effectLst>
              </a:rPr>
              <a:t>струя обтекает стенку ЛП)</a:t>
            </a:r>
          </a:p>
        </p:txBody>
      </p:sp>
      <p:pic>
        <p:nvPicPr>
          <p:cNvPr id="8" name="Изображение 7"/>
          <p:cNvPicPr>
            <a:picLocks noChangeAspect="1"/>
          </p:cNvPicPr>
          <p:nvPr/>
        </p:nvPicPr>
        <p:blipFill rotWithShape="1">
          <a:blip r:embed="rId2"/>
          <a:srcRect t="91774"/>
          <a:stretch/>
        </p:blipFill>
        <p:spPr>
          <a:xfrm flipV="1">
            <a:off x="9447787" y="694944"/>
            <a:ext cx="4081996" cy="233737"/>
          </a:xfrm>
          <a:prstGeom prst="rect">
            <a:avLst/>
          </a:prstGeom>
        </p:spPr>
      </p:pic>
      <p:pic>
        <p:nvPicPr>
          <p:cNvPr id="11" name="Изображение 10"/>
          <p:cNvPicPr>
            <a:picLocks noChangeAspect="1"/>
          </p:cNvPicPr>
          <p:nvPr/>
        </p:nvPicPr>
        <p:blipFill rotWithShape="1">
          <a:blip r:embed="rId3"/>
          <a:srcRect l="3318" t="19106" r="51455" b="10578"/>
          <a:stretch/>
        </p:blipFill>
        <p:spPr>
          <a:xfrm>
            <a:off x="1308497" y="1723683"/>
            <a:ext cx="2884251" cy="3290593"/>
          </a:xfrm>
          <a:prstGeom prst="rect">
            <a:avLst/>
          </a:prstGeom>
          <a:ln>
            <a:solidFill>
              <a:srgbClr val="400080"/>
            </a:solidFill>
          </a:ln>
        </p:spPr>
      </p:pic>
      <p:pic>
        <p:nvPicPr>
          <p:cNvPr id="12" name="Изображение 11"/>
          <p:cNvPicPr>
            <a:picLocks noChangeAspect="1"/>
          </p:cNvPicPr>
          <p:nvPr/>
        </p:nvPicPr>
        <p:blipFill rotWithShape="1">
          <a:blip r:embed="rId3"/>
          <a:srcRect l="51636" t="18465" r="10439" b="10687"/>
          <a:stretch/>
        </p:blipFill>
        <p:spPr>
          <a:xfrm>
            <a:off x="5340275" y="1723683"/>
            <a:ext cx="2400508" cy="3290593"/>
          </a:xfrm>
          <a:prstGeom prst="rect">
            <a:avLst/>
          </a:prstGeom>
          <a:ln>
            <a:solidFill>
              <a:srgbClr val="400080"/>
            </a:solidFill>
          </a:ln>
        </p:spPr>
      </p:pic>
    </p:spTree>
    <p:extLst>
      <p:ext uri="{BB962C8B-B14F-4D97-AF65-F5344CB8AC3E}">
        <p14:creationId xmlns:p14="http://schemas.microsoft.com/office/powerpoint/2010/main" val="3129539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75" y="363538"/>
            <a:ext cx="8860699" cy="707886"/>
          </a:xfrm>
          <a:prstGeom prst="rect">
            <a:avLst/>
          </a:prstGeom>
          <a:noFill/>
        </p:spPr>
        <p:txBody>
          <a:bodyPr wrap="square" rtlCol="0">
            <a:spAutoFit/>
          </a:bodyPr>
          <a:lstStyle/>
          <a:p>
            <a:pPr algn="ctr"/>
            <a:r>
              <a:rPr lang="ru-RU" sz="4000" b="1" dirty="0" smtClean="0">
                <a:solidFill>
                  <a:srgbClr val="400080"/>
                </a:solidFill>
                <a:effectLst>
                  <a:outerShdw blurRad="38100" dist="38100" dir="2700000" algn="tl">
                    <a:srgbClr val="000000">
                      <a:alpha val="43137"/>
                    </a:srgbClr>
                  </a:outerShdw>
                </a:effectLst>
              </a:rPr>
              <a:t>Аортальная </a:t>
            </a:r>
            <a:r>
              <a:rPr lang="ru-RU" sz="4000" b="1" dirty="0" err="1" smtClean="0">
                <a:solidFill>
                  <a:srgbClr val="400080"/>
                </a:solidFill>
                <a:effectLst>
                  <a:outerShdw blurRad="38100" dist="38100" dir="2700000" algn="tl">
                    <a:srgbClr val="000000">
                      <a:alpha val="43137"/>
                    </a:srgbClr>
                  </a:outerShdw>
                </a:effectLst>
              </a:rPr>
              <a:t>регургитация</a:t>
            </a:r>
            <a:endParaRPr lang="ru-RU" sz="4000" b="1"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832795" y="5009280"/>
            <a:ext cx="2767825" cy="370508"/>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тяжелая АР</a:t>
            </a:r>
          </a:p>
        </p:txBody>
      </p:sp>
      <p:pic>
        <p:nvPicPr>
          <p:cNvPr id="9" name="Изображение 8"/>
          <p:cNvPicPr>
            <a:picLocks noChangeAspect="1"/>
          </p:cNvPicPr>
          <p:nvPr/>
        </p:nvPicPr>
        <p:blipFill rotWithShape="1">
          <a:blip r:embed="rId2"/>
          <a:srcRect l="1410" t="17037" r="62979" b="4770"/>
          <a:stretch/>
        </p:blipFill>
        <p:spPr>
          <a:xfrm>
            <a:off x="1025723" y="1536266"/>
            <a:ext cx="2181696" cy="3347771"/>
          </a:xfrm>
          <a:prstGeom prst="rect">
            <a:avLst/>
          </a:prstGeom>
          <a:ln>
            <a:solidFill>
              <a:srgbClr val="400080"/>
            </a:solidFill>
          </a:ln>
        </p:spPr>
      </p:pic>
      <p:pic>
        <p:nvPicPr>
          <p:cNvPr id="10" name="Изображение 9"/>
          <p:cNvPicPr>
            <a:picLocks noChangeAspect="1"/>
          </p:cNvPicPr>
          <p:nvPr/>
        </p:nvPicPr>
        <p:blipFill rotWithShape="1">
          <a:blip r:embed="rId2"/>
          <a:srcRect l="43316" t="11780" r="3334" b="31917"/>
          <a:stretch/>
        </p:blipFill>
        <p:spPr>
          <a:xfrm>
            <a:off x="3665748" y="1535601"/>
            <a:ext cx="4540041" cy="3348436"/>
          </a:xfrm>
          <a:prstGeom prst="rect">
            <a:avLst/>
          </a:prstGeom>
          <a:ln>
            <a:solidFill>
              <a:srgbClr val="400080"/>
            </a:solidFill>
          </a:ln>
        </p:spPr>
      </p:pic>
      <p:sp>
        <p:nvSpPr>
          <p:cNvPr id="13" name="TextBox 12"/>
          <p:cNvSpPr txBox="1"/>
          <p:nvPr/>
        </p:nvSpPr>
        <p:spPr>
          <a:xfrm>
            <a:off x="3600620" y="5009280"/>
            <a:ext cx="4692988" cy="923330"/>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количественная оценка тяжести АР                      по времени </a:t>
            </a:r>
            <a:r>
              <a:rPr lang="ru-RU" b="1" dirty="0" err="1" smtClean="0">
                <a:effectLst>
                  <a:outerShdw blurRad="38100" dist="38100" dir="2700000" algn="tl">
                    <a:srgbClr val="000000">
                      <a:alpha val="43137"/>
                    </a:srgbClr>
                  </a:outerShdw>
                </a:effectLst>
              </a:rPr>
              <a:t>полуспада</a:t>
            </a:r>
            <a:r>
              <a:rPr lang="ru-RU" b="1" dirty="0" smtClean="0">
                <a:effectLst>
                  <a:outerShdw blurRad="38100" dist="38100" dir="2700000" algn="tl">
                    <a:srgbClr val="000000">
                      <a:alpha val="43137"/>
                    </a:srgbClr>
                  </a:outerShdw>
                </a:effectLst>
              </a:rPr>
              <a:t> градиента давления (</a:t>
            </a:r>
            <a:r>
              <a:rPr lang="en-US" b="1" dirty="0" smtClean="0">
                <a:effectLst>
                  <a:outerShdw blurRad="38100" dist="38100" dir="2700000" algn="tl">
                    <a:srgbClr val="000000">
                      <a:alpha val="43137"/>
                    </a:srgbClr>
                  </a:outerShdw>
                </a:effectLst>
              </a:rPr>
              <a:t>PHT) </a:t>
            </a:r>
            <a:endParaRPr lang="ru-RU"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8619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4"/>
          <a:stretch>
            <a:fillRect/>
          </a:stretch>
        </p:blipFill>
        <p:spPr>
          <a:xfrm>
            <a:off x="678663" y="2024344"/>
            <a:ext cx="3576197" cy="2633381"/>
          </a:xfrm>
          <a:prstGeom prst="rect">
            <a:avLst/>
          </a:prstGeom>
          <a:ln>
            <a:solidFill>
              <a:srgbClr val="400080"/>
            </a:solidFill>
          </a:ln>
        </p:spPr>
      </p:pic>
      <p:pic>
        <p:nvPicPr>
          <p:cNvPr id="3" name="00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5805" y="2024343"/>
            <a:ext cx="3511175" cy="2633381"/>
          </a:xfrm>
          <a:prstGeom prst="rect">
            <a:avLst/>
          </a:prstGeom>
          <a:ln>
            <a:solidFill>
              <a:srgbClr val="400080"/>
            </a:solidFill>
          </a:ln>
        </p:spPr>
      </p:pic>
      <p:sp>
        <p:nvSpPr>
          <p:cNvPr id="4" name="TextBox 3"/>
          <p:cNvSpPr txBox="1"/>
          <p:nvPr/>
        </p:nvSpPr>
        <p:spPr>
          <a:xfrm>
            <a:off x="678663" y="582927"/>
            <a:ext cx="7885492" cy="707886"/>
          </a:xfrm>
          <a:prstGeom prst="rect">
            <a:avLst/>
          </a:prstGeom>
          <a:noFill/>
        </p:spPr>
        <p:txBody>
          <a:bodyPr wrap="none" rtlCol="0">
            <a:spAutoFit/>
          </a:bodyPr>
          <a:lstStyle/>
          <a:p>
            <a:pPr algn="ctr"/>
            <a:r>
              <a:rPr lang="ru-RU" sz="4000" b="1" dirty="0" smtClean="0">
                <a:solidFill>
                  <a:srgbClr val="400080"/>
                </a:solidFill>
                <a:effectLst>
                  <a:outerShdw blurRad="38100" dist="38100" dir="2700000" algn="tl">
                    <a:srgbClr val="000000">
                      <a:alpha val="43137"/>
                    </a:srgbClr>
                  </a:outerShdw>
                </a:effectLst>
                <a:latin typeface="+mj-lt"/>
              </a:rPr>
              <a:t>Аортальный</a:t>
            </a:r>
            <a:r>
              <a:rPr lang="ru-RU" sz="4000" b="1" dirty="0" smtClean="0">
                <a:solidFill>
                  <a:srgbClr val="400080"/>
                </a:solidFill>
                <a:effectLst>
                  <a:outerShdw blurRad="38100" dist="38100" dir="2700000" algn="tl">
                    <a:srgbClr val="000000">
                      <a:alpha val="43137"/>
                    </a:srgbClr>
                  </a:outerShdw>
                </a:effectLst>
              </a:rPr>
              <a:t> стеноз и эндокардит </a:t>
            </a:r>
            <a:endParaRPr lang="ru-RU" sz="4000" b="1" dirty="0">
              <a:solidFill>
                <a:srgbClr val="40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9240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39644"/>
            <a:ext cx="9143999" cy="1312480"/>
          </a:xfrm>
        </p:spPr>
        <p:txBody>
          <a:bodyPr>
            <a:normAutofit/>
          </a:bodyPr>
          <a:lstStyle/>
          <a:p>
            <a:pPr algn="ctr"/>
            <a:r>
              <a:rPr lang="ru-RU" sz="3600" b="1" cap="none" dirty="0" smtClean="0">
                <a:solidFill>
                  <a:srgbClr val="400080"/>
                </a:solidFill>
              </a:rPr>
              <a:t>Аортальный стеноз и </a:t>
            </a:r>
            <a:r>
              <a:rPr lang="ru-RU" sz="3600" b="1" cap="none" dirty="0" err="1" smtClean="0">
                <a:solidFill>
                  <a:srgbClr val="400080"/>
                </a:solidFill>
              </a:rPr>
              <a:t>субаортальная</a:t>
            </a:r>
            <a:r>
              <a:rPr lang="ru-RU" sz="3600" b="1" cap="none" dirty="0" smtClean="0">
                <a:solidFill>
                  <a:srgbClr val="400080"/>
                </a:solidFill>
              </a:rPr>
              <a:t> обструкция</a:t>
            </a:r>
            <a:endParaRPr lang="ru-RU" sz="3600" b="1" cap="none" dirty="0">
              <a:solidFill>
                <a:srgbClr val="400080"/>
              </a:solidFill>
            </a:endParaRPr>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3013" y="1712693"/>
            <a:ext cx="2962932" cy="2222199"/>
          </a:xfrm>
          <a:prstGeom prst="rect">
            <a:avLst/>
          </a:prstGeom>
          <a:ln>
            <a:solidFill>
              <a:srgbClr val="400080"/>
            </a:solidFill>
          </a:ln>
        </p:spPr>
      </p:pic>
      <p:pic>
        <p:nvPicPr>
          <p:cNvPr id="5" name="Смирнова ЭХО доС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95194" y="4195461"/>
            <a:ext cx="2962932" cy="2222199"/>
          </a:xfrm>
          <a:prstGeom prst="rect">
            <a:avLst/>
          </a:prstGeom>
          <a:ln>
            <a:solidFill>
              <a:srgbClr val="400080"/>
            </a:solidFill>
          </a:ln>
        </p:spPr>
      </p:pic>
      <p:pic>
        <p:nvPicPr>
          <p:cNvPr id="6" name="СмирноваЭХОдоСА">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243013" y="4195461"/>
            <a:ext cx="2962932" cy="2222199"/>
          </a:xfrm>
          <a:prstGeom prst="rect">
            <a:avLst/>
          </a:prstGeom>
          <a:ln>
            <a:solidFill>
              <a:srgbClr val="400080"/>
            </a:solidFill>
          </a:ln>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5193" y="1712693"/>
            <a:ext cx="2962932" cy="2222199"/>
          </a:xfrm>
          <a:prstGeom prst="rect">
            <a:avLst/>
          </a:prstGeom>
          <a:ln>
            <a:solidFill>
              <a:srgbClr val="400080"/>
            </a:solidFill>
          </a:ln>
        </p:spPr>
      </p:pic>
    </p:spTree>
    <p:extLst>
      <p:ext uri="{BB962C8B-B14F-4D97-AF65-F5344CB8AC3E}">
        <p14:creationId xmlns:p14="http://schemas.microsoft.com/office/powerpoint/2010/main" val="938939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08" fill="hold"/>
                                        <p:tgtEl>
                                          <p:spTgt spid="6"/>
                                        </p:tgtEl>
                                      </p:cBhvr>
                                    </p:cmd>
                                  </p:childTnLst>
                                </p:cTn>
                              </p:par>
                            </p:childTnLst>
                          </p:cTn>
                        </p:par>
                        <p:par>
                          <p:cTn id="11" fill="hold">
                            <p:stCondLst>
                              <p:cond delay="2908"/>
                            </p:stCondLst>
                            <p:childTnLst>
                              <p:par>
                                <p:cTn id="12" presetID="1" presetClass="mediacall" presetSubtype="0" fill="hold" nodeType="afterEffect">
                                  <p:stCondLst>
                                    <p:cond delay="0"/>
                                  </p:stCondLst>
                                  <p:childTnLst>
                                    <p:cmd type="call" cmd="playFrom(0.0)">
                                      <p:cBhvr>
                                        <p:cTn id="13" dur="2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remove"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remove" display="0">
                  <p:stCondLst>
                    <p:cond delay="indefinite"/>
                  </p:st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3"/>
          <p:cNvSpPr txBox="1">
            <a:spLocks/>
          </p:cNvSpPr>
          <p:nvPr/>
        </p:nvSpPr>
        <p:spPr>
          <a:xfrm>
            <a:off x="179512" y="-128600"/>
            <a:ext cx="8640960" cy="106984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rgbClr val="400080"/>
                </a:solidFill>
                <a:effectLst>
                  <a:outerShdw blurRad="38100" dist="38100" dir="2700000" algn="tl">
                    <a:srgbClr val="000000">
                      <a:alpha val="43137"/>
                    </a:srgbClr>
                  </a:outerShdw>
                </a:effectLst>
                <a:uLnTx/>
                <a:uFillTx/>
                <a:ea typeface="+mj-ea"/>
                <a:cs typeface="+mj-cs"/>
              </a:rPr>
              <a:t>Стеноз</a:t>
            </a:r>
            <a:r>
              <a:rPr kumimoji="0" lang="ru-RU" sz="4000" b="1" i="0" u="none" strike="noStrike" kern="1200" cap="none" spc="0" normalizeH="0" noProof="0" dirty="0" smtClean="0">
                <a:ln>
                  <a:noFill/>
                </a:ln>
                <a:solidFill>
                  <a:srgbClr val="400080"/>
                </a:solidFill>
                <a:effectLst>
                  <a:outerShdw blurRad="38100" dist="38100" dir="2700000" algn="tl">
                    <a:srgbClr val="000000">
                      <a:alpha val="43137"/>
                    </a:srgbClr>
                  </a:outerShdw>
                </a:effectLst>
                <a:uLnTx/>
                <a:uFillTx/>
                <a:ea typeface="+mj-ea"/>
                <a:cs typeface="+mj-cs"/>
              </a:rPr>
              <a:t> устья </a:t>
            </a:r>
            <a:r>
              <a:rPr kumimoji="0" lang="ru-RU" sz="4000" b="1" i="0" u="none" strike="noStrike" kern="1200" cap="none" spc="0" normalizeH="0" baseline="0" noProof="0" dirty="0" smtClean="0">
                <a:ln>
                  <a:noFill/>
                </a:ln>
                <a:solidFill>
                  <a:srgbClr val="400080"/>
                </a:solidFill>
                <a:effectLst>
                  <a:outerShdw blurRad="38100" dist="38100" dir="2700000" algn="tl">
                    <a:srgbClr val="000000">
                      <a:alpha val="43137"/>
                    </a:srgbClr>
                  </a:outerShdw>
                </a:effectLst>
                <a:uLnTx/>
                <a:uFillTx/>
                <a:ea typeface="+mj-ea"/>
                <a:cs typeface="+mj-cs"/>
              </a:rPr>
              <a:t>аорты</a:t>
            </a:r>
          </a:p>
        </p:txBody>
      </p:sp>
      <p:pic>
        <p:nvPicPr>
          <p:cNvPr id="2" name="Рисунок 1"/>
          <p:cNvPicPr>
            <a:picLocks noChangeAspect="1"/>
          </p:cNvPicPr>
          <p:nvPr/>
        </p:nvPicPr>
        <p:blipFill rotWithShape="1">
          <a:blip r:embed="rId3"/>
          <a:srcRect r="52601" b="55421"/>
          <a:stretch/>
        </p:blipFill>
        <p:spPr>
          <a:xfrm>
            <a:off x="3503219" y="1284935"/>
            <a:ext cx="1731276" cy="1495195"/>
          </a:xfrm>
          <a:prstGeom prst="rect">
            <a:avLst/>
          </a:prstGeom>
          <a:ln w="9525" cmpd="sng">
            <a:solidFill>
              <a:srgbClr val="400080"/>
            </a:solidFill>
          </a:ln>
        </p:spPr>
      </p:pic>
      <p:pic>
        <p:nvPicPr>
          <p:cNvPr id="4" name="Рисунок 3"/>
          <p:cNvPicPr>
            <a:picLocks noChangeAspect="1"/>
          </p:cNvPicPr>
          <p:nvPr/>
        </p:nvPicPr>
        <p:blipFill rotWithShape="1">
          <a:blip r:embed="rId4"/>
          <a:srcRect l="51729" t="50227" r="854" b="2725"/>
          <a:stretch/>
        </p:blipFill>
        <p:spPr>
          <a:xfrm>
            <a:off x="3503219" y="3707386"/>
            <a:ext cx="1728192" cy="1492529"/>
          </a:xfrm>
          <a:prstGeom prst="rect">
            <a:avLst/>
          </a:prstGeom>
          <a:ln w="9525" cmpd="sng">
            <a:solidFill>
              <a:srgbClr val="400080"/>
            </a:solidFill>
          </a:ln>
        </p:spPr>
      </p:pic>
      <p:pic>
        <p:nvPicPr>
          <p:cNvPr id="6" name="Рисунок 5"/>
          <p:cNvPicPr>
            <a:picLocks noChangeAspect="1"/>
          </p:cNvPicPr>
          <p:nvPr/>
        </p:nvPicPr>
        <p:blipFill rotWithShape="1">
          <a:blip r:embed="rId5"/>
          <a:srcRect t="52000"/>
          <a:stretch/>
        </p:blipFill>
        <p:spPr>
          <a:xfrm>
            <a:off x="6655702" y="3708744"/>
            <a:ext cx="1729197" cy="1492530"/>
          </a:xfrm>
          <a:prstGeom prst="rect">
            <a:avLst/>
          </a:prstGeom>
          <a:ln w="9525" cmpd="sng">
            <a:solidFill>
              <a:srgbClr val="400080"/>
            </a:solidFill>
          </a:ln>
        </p:spPr>
      </p:pic>
      <p:pic>
        <p:nvPicPr>
          <p:cNvPr id="7" name="Рисунок 6"/>
          <p:cNvPicPr>
            <a:picLocks noChangeAspect="1"/>
          </p:cNvPicPr>
          <p:nvPr/>
        </p:nvPicPr>
        <p:blipFill rotWithShape="1">
          <a:blip r:embed="rId6"/>
          <a:srcRect b="54985"/>
          <a:stretch/>
        </p:blipFill>
        <p:spPr>
          <a:xfrm>
            <a:off x="577936" y="3707386"/>
            <a:ext cx="1729197" cy="1492530"/>
          </a:xfrm>
          <a:prstGeom prst="rect">
            <a:avLst/>
          </a:prstGeom>
          <a:ln w="9525" cmpd="sng">
            <a:solidFill>
              <a:srgbClr val="400080"/>
            </a:solidFill>
          </a:ln>
        </p:spPr>
      </p:pic>
      <p:sp>
        <p:nvSpPr>
          <p:cNvPr id="8" name="TextBox 7"/>
          <p:cNvSpPr txBox="1"/>
          <p:nvPr/>
        </p:nvSpPr>
        <p:spPr>
          <a:xfrm>
            <a:off x="2770989" y="2780130"/>
            <a:ext cx="3240360"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здоровый аортальный клапан</a:t>
            </a:r>
            <a:r>
              <a:rPr lang="en-US"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(АК)</a:t>
            </a:r>
            <a:endParaRPr lang="ru-RU" b="1" dirty="0">
              <a:effectLst>
                <a:outerShdw blurRad="38100" dist="38100" dir="2700000" algn="tl">
                  <a:srgbClr val="000000">
                    <a:alpha val="43137"/>
                  </a:srgbClr>
                </a:outerShdw>
              </a:effectLst>
            </a:endParaRPr>
          </a:p>
        </p:txBody>
      </p:sp>
      <p:sp>
        <p:nvSpPr>
          <p:cNvPr id="12" name="TextBox 11"/>
          <p:cNvSpPr txBox="1"/>
          <p:nvPr/>
        </p:nvSpPr>
        <p:spPr>
          <a:xfrm>
            <a:off x="17744" y="5222938"/>
            <a:ext cx="2664296" cy="861774"/>
          </a:xfrm>
          <a:prstGeom prst="rect">
            <a:avLst/>
          </a:prstGeom>
          <a:noFill/>
        </p:spPr>
        <p:txBody>
          <a:bodyPr wrap="square" rtlCol="0">
            <a:spAutoFit/>
          </a:bodyPr>
          <a:lstStyle/>
          <a:p>
            <a:pPr algn="ctr"/>
            <a:r>
              <a:rPr lang="ru-RU" sz="1600" b="1" dirty="0" smtClean="0">
                <a:solidFill>
                  <a:srgbClr val="FFFFFF"/>
                </a:solidFill>
              </a:rPr>
              <a:t>врожденный</a:t>
            </a:r>
          </a:p>
          <a:p>
            <a:pPr algn="ctr"/>
            <a:r>
              <a:rPr lang="ru-RU" sz="1600" b="1" dirty="0" smtClean="0">
                <a:solidFill>
                  <a:srgbClr val="FFFFFF"/>
                </a:solidFill>
              </a:rPr>
              <a:t>   аортальный стеноз  </a:t>
            </a:r>
            <a:r>
              <a:rPr lang="ru-RU" b="1" dirty="0" smtClean="0">
                <a:solidFill>
                  <a:srgbClr val="FFFFFF"/>
                </a:solidFill>
              </a:rPr>
              <a:t>5,6</a:t>
            </a:r>
            <a:r>
              <a:rPr lang="ru-RU" b="1" dirty="0">
                <a:solidFill>
                  <a:srgbClr val="FFFFFF"/>
                </a:solidFill>
              </a:rPr>
              <a:t>%</a:t>
            </a:r>
            <a:endParaRPr lang="ru-RU" dirty="0">
              <a:solidFill>
                <a:srgbClr val="FFFFFF"/>
              </a:solidFill>
            </a:endParaRPr>
          </a:p>
        </p:txBody>
      </p:sp>
      <p:sp>
        <p:nvSpPr>
          <p:cNvPr id="14" name="Прямоугольник 13"/>
          <p:cNvSpPr/>
          <p:nvPr/>
        </p:nvSpPr>
        <p:spPr>
          <a:xfrm>
            <a:off x="2550337" y="5201273"/>
            <a:ext cx="3788575" cy="1200329"/>
          </a:xfrm>
          <a:prstGeom prst="rect">
            <a:avLst/>
          </a:prstGeom>
        </p:spPr>
        <p:txBody>
          <a:bodyPr wrap="square">
            <a:spAutoFit/>
          </a:bodyPr>
          <a:lstStyle/>
          <a:p>
            <a:pPr marL="95250" lvl="1" algn="ctr"/>
            <a:r>
              <a:rPr lang="ru-RU" sz="1600" b="1" dirty="0" smtClean="0">
                <a:solidFill>
                  <a:srgbClr val="FFFFFF"/>
                </a:solidFill>
              </a:rPr>
              <a:t>ревматический </a:t>
            </a:r>
            <a:r>
              <a:rPr lang="ru-RU" b="1" dirty="0" smtClean="0">
                <a:solidFill>
                  <a:srgbClr val="FFFFFF"/>
                </a:solidFill>
              </a:rPr>
              <a:t>11,2%</a:t>
            </a:r>
          </a:p>
          <a:p>
            <a:pPr marL="95250" lvl="1" algn="ctr"/>
            <a:r>
              <a:rPr lang="ru-RU" sz="1600" b="1" dirty="0" smtClean="0">
                <a:solidFill>
                  <a:srgbClr val="FFFFFF"/>
                </a:solidFill>
              </a:rPr>
              <a:t>инфекционный эндокардит </a:t>
            </a:r>
            <a:r>
              <a:rPr lang="ru-RU" b="1" dirty="0" smtClean="0">
                <a:solidFill>
                  <a:srgbClr val="FFFFFF"/>
                </a:solidFill>
              </a:rPr>
              <a:t>1,3</a:t>
            </a:r>
            <a:r>
              <a:rPr lang="ru-RU" b="1" dirty="0">
                <a:solidFill>
                  <a:srgbClr val="FFFFFF"/>
                </a:solidFill>
              </a:rPr>
              <a:t>%</a:t>
            </a:r>
          </a:p>
          <a:p>
            <a:pPr marL="95250" lvl="1" algn="ctr"/>
            <a:endParaRPr lang="ru-RU" b="1" dirty="0">
              <a:solidFill>
                <a:schemeClr val="tx2"/>
              </a:solidFill>
            </a:endParaRPr>
          </a:p>
          <a:p>
            <a:pPr marL="95250" lvl="1" algn="ctr"/>
            <a:endParaRPr lang="ru-RU" b="1" dirty="0">
              <a:solidFill>
                <a:schemeClr val="tx2"/>
              </a:solidFill>
            </a:endParaRPr>
          </a:p>
        </p:txBody>
      </p:sp>
      <p:sp>
        <p:nvSpPr>
          <p:cNvPr id="15" name="Прямоугольник 14"/>
          <p:cNvSpPr/>
          <p:nvPr/>
        </p:nvSpPr>
        <p:spPr>
          <a:xfrm>
            <a:off x="5675309" y="5222938"/>
            <a:ext cx="3614873" cy="861774"/>
          </a:xfrm>
          <a:prstGeom prst="rect">
            <a:avLst/>
          </a:prstGeom>
        </p:spPr>
        <p:txBody>
          <a:bodyPr wrap="square">
            <a:spAutoFit/>
          </a:bodyPr>
          <a:lstStyle/>
          <a:p>
            <a:pPr algn="ctr"/>
            <a:r>
              <a:rPr lang="ru-RU" sz="1600" b="1" dirty="0">
                <a:solidFill>
                  <a:srgbClr val="FFFFFF"/>
                </a:solidFill>
              </a:rPr>
              <a:t>дегенеративно </a:t>
            </a:r>
            <a:r>
              <a:rPr lang="ru-RU" sz="1600" b="1" dirty="0" smtClean="0">
                <a:solidFill>
                  <a:srgbClr val="FFFFFF"/>
                </a:solidFill>
              </a:rPr>
              <a:t>–</a:t>
            </a:r>
          </a:p>
          <a:p>
            <a:pPr algn="ctr"/>
            <a:r>
              <a:rPr lang="ru-RU" sz="1600" b="1" dirty="0" smtClean="0">
                <a:solidFill>
                  <a:srgbClr val="FFFFFF"/>
                </a:solidFill>
              </a:rPr>
              <a:t>кальцинированный</a:t>
            </a:r>
            <a:endParaRPr lang="en-US" sz="1600" b="1" dirty="0" smtClean="0">
              <a:solidFill>
                <a:srgbClr val="FFFFFF"/>
              </a:solidFill>
            </a:endParaRPr>
          </a:p>
          <a:p>
            <a:pPr algn="ctr"/>
            <a:r>
              <a:rPr lang="ru-RU" sz="1600" b="1" dirty="0" smtClean="0">
                <a:solidFill>
                  <a:srgbClr val="FFFFFF"/>
                </a:solidFill>
              </a:rPr>
              <a:t> </a:t>
            </a:r>
            <a:r>
              <a:rPr lang="ru-RU" b="1" dirty="0" smtClean="0">
                <a:solidFill>
                  <a:srgbClr val="FFFFFF"/>
                </a:solidFill>
              </a:rPr>
              <a:t>81,9</a:t>
            </a:r>
            <a:r>
              <a:rPr lang="ru-RU" b="1" dirty="0">
                <a:solidFill>
                  <a:srgbClr val="FFFFFF"/>
                </a:solidFill>
              </a:rPr>
              <a:t>%</a:t>
            </a:r>
          </a:p>
        </p:txBody>
      </p:sp>
      <p:sp>
        <p:nvSpPr>
          <p:cNvPr id="11" name="TextBox 10"/>
          <p:cNvSpPr txBox="1"/>
          <p:nvPr/>
        </p:nvSpPr>
        <p:spPr>
          <a:xfrm>
            <a:off x="6755911" y="6463317"/>
            <a:ext cx="2005677" cy="307777"/>
          </a:xfrm>
          <a:prstGeom prst="rect">
            <a:avLst/>
          </a:prstGeom>
          <a:noFill/>
        </p:spPr>
        <p:txBody>
          <a:bodyPr wrap="none" rtlCol="0">
            <a:spAutoFit/>
          </a:bodyPr>
          <a:lstStyle/>
          <a:p>
            <a:r>
              <a:rPr lang="de-DE" sz="1400" i="1" dirty="0" err="1" smtClean="0"/>
              <a:t>Eur</a:t>
            </a:r>
            <a:r>
              <a:rPr lang="de-DE" sz="1400" i="1" dirty="0" smtClean="0"/>
              <a:t> Heart J 2003, 24</a:t>
            </a:r>
            <a:r>
              <a:rPr lang="ru-RU" sz="1400" i="1" dirty="0" smtClean="0"/>
              <a:t>:1231</a:t>
            </a:r>
            <a:endParaRPr lang="ru-RU" sz="1400" i="1" dirty="0"/>
          </a:p>
        </p:txBody>
      </p:sp>
    </p:spTree>
    <p:extLst>
      <p:ext uri="{BB962C8B-B14F-4D97-AF65-F5344CB8AC3E}">
        <p14:creationId xmlns:p14="http://schemas.microsoft.com/office/powerpoint/2010/main" val="17087319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9128" y="0"/>
            <a:ext cx="7511473" cy="1312480"/>
          </a:xfrm>
        </p:spPr>
        <p:txBody>
          <a:bodyPr>
            <a:normAutofit/>
          </a:bodyPr>
          <a:lstStyle/>
          <a:p>
            <a:pPr algn="ctr"/>
            <a:r>
              <a:rPr lang="ru-RU" sz="3600" b="1" cap="none" dirty="0" err="1" smtClean="0">
                <a:solidFill>
                  <a:srgbClr val="400080"/>
                </a:solidFill>
              </a:rPr>
              <a:t>ЭхоКГ</a:t>
            </a:r>
            <a:r>
              <a:rPr lang="ru-RU" sz="3600" b="1" cap="none" dirty="0" smtClean="0">
                <a:solidFill>
                  <a:srgbClr val="400080"/>
                </a:solidFill>
              </a:rPr>
              <a:t> после </a:t>
            </a:r>
            <a:r>
              <a:rPr lang="ru-RU" sz="3600" b="1" cap="none" dirty="0" err="1" smtClean="0">
                <a:solidFill>
                  <a:srgbClr val="400080"/>
                </a:solidFill>
              </a:rPr>
              <a:t>септальной</a:t>
            </a:r>
            <a:r>
              <a:rPr lang="ru-RU" sz="3600" b="1" cap="none" dirty="0" smtClean="0">
                <a:solidFill>
                  <a:srgbClr val="400080"/>
                </a:solidFill>
              </a:rPr>
              <a:t> </a:t>
            </a:r>
            <a:r>
              <a:rPr lang="ru-RU" sz="3600" b="1" cap="none" dirty="0" err="1" smtClean="0">
                <a:solidFill>
                  <a:srgbClr val="400080"/>
                </a:solidFill>
              </a:rPr>
              <a:t>аблации</a:t>
            </a:r>
            <a:endParaRPr lang="ru-RU" sz="3600" b="1" cap="none" dirty="0">
              <a:solidFill>
                <a:srgbClr val="400080"/>
              </a:solidFill>
            </a:endParaRPr>
          </a:p>
        </p:txBody>
      </p:sp>
      <p:pic>
        <p:nvPicPr>
          <p:cNvPr id="3" name="АоС Смирнова после С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9128" y="1617775"/>
            <a:ext cx="3067460" cy="2300595"/>
          </a:xfrm>
          <a:prstGeom prst="rect">
            <a:avLst/>
          </a:prstGeom>
          <a:ln>
            <a:solidFill>
              <a:srgbClr val="400080"/>
            </a:solidFill>
          </a:ln>
        </p:spPr>
      </p:pic>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527" y="4083399"/>
            <a:ext cx="3080061" cy="2310045"/>
          </a:xfrm>
          <a:prstGeom prst="rect">
            <a:avLst/>
          </a:prstGeom>
          <a:ln>
            <a:solidFill>
              <a:srgbClr val="400080"/>
            </a:solidFill>
          </a:ln>
        </p:spPr>
      </p:pic>
      <p:pic>
        <p:nvPicPr>
          <p:cNvPr id="5" name="SMIRNOVA sept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6647" y="2014539"/>
            <a:ext cx="3340431" cy="3143250"/>
          </a:xfrm>
          <a:prstGeom prst="rect">
            <a:avLst/>
          </a:prstGeom>
          <a:ln>
            <a:solidFill>
              <a:srgbClr val="400080"/>
            </a:solidFill>
          </a:ln>
        </p:spPr>
      </p:pic>
    </p:spTree>
    <p:extLst>
      <p:ext uri="{BB962C8B-B14F-4D97-AF65-F5344CB8AC3E}">
        <p14:creationId xmlns:p14="http://schemas.microsoft.com/office/powerpoint/2010/main" val="3825731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08" fill="hold"/>
                                        <p:tgtEl>
                                          <p:spTgt spid="3"/>
                                        </p:tgtEl>
                                      </p:cBhvr>
                                    </p:cmd>
                                  </p:childTnLst>
                                </p:cTn>
                              </p:par>
                              <p:par>
                                <p:cTn id="11" presetID="1" presetClass="mediacall" presetSubtype="0" fill="hold" nodeType="withEffect">
                                  <p:stCondLst>
                                    <p:cond delay="0"/>
                                  </p:stCondLst>
                                  <p:childTnLst>
                                    <p:cmd type="call" cmd="playFrom(0.0)">
                                      <p:cBhvr>
                                        <p:cTn id="12" dur="2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5"/>
                </p:tgtEl>
              </p:cMediaNode>
            </p:vide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03870" y="234495"/>
            <a:ext cx="7511473" cy="1312480"/>
          </a:xfrm>
        </p:spPr>
        <p:txBody>
          <a:bodyPr>
            <a:noAutofit/>
          </a:bodyPr>
          <a:lstStyle/>
          <a:p>
            <a:pPr algn="ctr"/>
            <a:r>
              <a:rPr lang="ru-RU" sz="4000" b="1" cap="none" dirty="0" smtClean="0">
                <a:solidFill>
                  <a:srgbClr val="400080"/>
                </a:solidFill>
                <a:effectLst>
                  <a:outerShdw blurRad="38100" dist="38100" dir="2700000" algn="tl">
                    <a:srgbClr val="000000">
                      <a:alpha val="43137"/>
                    </a:srgbClr>
                  </a:outerShdw>
                </a:effectLst>
              </a:rPr>
              <a:t>Схема имплантации </a:t>
            </a:r>
            <a:r>
              <a:rPr lang="ru-RU" sz="4000" b="1" cap="none" dirty="0" err="1" smtClean="0">
                <a:solidFill>
                  <a:srgbClr val="400080"/>
                </a:solidFill>
                <a:effectLst>
                  <a:outerShdw blurRad="38100" dist="38100" dir="2700000" algn="tl">
                    <a:srgbClr val="000000">
                      <a:alpha val="43137"/>
                    </a:srgbClr>
                  </a:outerShdw>
                </a:effectLst>
              </a:rPr>
              <a:t>баллонорасширяемого</a:t>
            </a:r>
            <a:r>
              <a:rPr lang="ru-RU" sz="4000" b="1" cap="none" dirty="0" smtClean="0">
                <a:solidFill>
                  <a:srgbClr val="400080"/>
                </a:solidFill>
                <a:effectLst>
                  <a:outerShdw blurRad="38100" dist="38100" dir="2700000" algn="tl">
                    <a:srgbClr val="000000">
                      <a:alpha val="43137"/>
                    </a:srgbClr>
                  </a:outerShdw>
                </a:effectLst>
              </a:rPr>
              <a:t> клапана</a:t>
            </a:r>
            <a:endParaRPr lang="ru-RU" sz="4000" b="1" cap="none" dirty="0">
              <a:solidFill>
                <a:srgbClr val="400080"/>
              </a:solidFill>
              <a:effectLst>
                <a:outerShdw blurRad="38100" dist="38100" dir="2700000" algn="tl">
                  <a:srgbClr val="000000">
                    <a:alpha val="43137"/>
                  </a:srgbClr>
                </a:outerShdw>
              </a:effectLst>
            </a:endParaRPr>
          </a:p>
        </p:txBody>
      </p:sp>
      <p:sp>
        <p:nvSpPr>
          <p:cNvPr id="6" name="Прямоугольник 5"/>
          <p:cNvSpPr/>
          <p:nvPr/>
        </p:nvSpPr>
        <p:spPr>
          <a:xfrm>
            <a:off x="271849" y="1452342"/>
            <a:ext cx="8600302" cy="5096739"/>
          </a:xfrm>
          <a:prstGeom prst="rect">
            <a:avLst/>
          </a:prstGeom>
          <a:noFill/>
          <a:ln w="4445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9" descr="SapienXT_ValveInHeart_v003.png"/>
          <p:cNvPicPr>
            <a:picLocks noChangeAspect="1"/>
          </p:cNvPicPr>
          <p:nvPr/>
        </p:nvPicPr>
        <p:blipFill>
          <a:blip r:embed="rId2" cstate="print"/>
          <a:srcRect l="40146" t="7054" r="34696" b="58169"/>
          <a:stretch>
            <a:fillRect/>
          </a:stretch>
        </p:blipFill>
        <p:spPr bwMode="auto">
          <a:xfrm>
            <a:off x="5365640" y="2397307"/>
            <a:ext cx="2949703" cy="2294214"/>
          </a:xfrm>
          <a:prstGeom prst="rect">
            <a:avLst/>
          </a:prstGeom>
          <a:ln w="9525" cap="sq">
            <a:solidFill>
              <a:srgbClr val="400080"/>
            </a:solidFill>
            <a:prstDash val="solid"/>
            <a:miter lim="800000"/>
          </a:ln>
          <a:effectLst/>
        </p:spPr>
      </p:pic>
      <p:pic>
        <p:nvPicPr>
          <p:cNvPr id="3" name="Изображение 2"/>
          <p:cNvPicPr>
            <a:picLocks noChangeAspect="1"/>
          </p:cNvPicPr>
          <p:nvPr/>
        </p:nvPicPr>
        <p:blipFill>
          <a:blip r:embed="rId3"/>
          <a:stretch>
            <a:fillRect/>
          </a:stretch>
        </p:blipFill>
        <p:spPr>
          <a:xfrm rot="19484639">
            <a:off x="1265573" y="1374420"/>
            <a:ext cx="3106345" cy="5896408"/>
          </a:xfrm>
          <a:prstGeom prst="rect">
            <a:avLst/>
          </a:prstGeom>
          <a:effectLst>
            <a:outerShdw sx="1000" sy="1000" algn="ctr" rotWithShape="0">
              <a:srgbClr val="000000"/>
            </a:outerShdw>
            <a:softEdge rad="0"/>
          </a:effectLst>
          <a:scene3d>
            <a:camera prst="orthographicFront"/>
            <a:lightRig rig="threePt" dir="t"/>
          </a:scene3d>
          <a:sp3d>
            <a:bevelT/>
          </a:sp3d>
        </p:spPr>
      </p:pic>
    </p:spTree>
    <p:extLst>
      <p:ext uri="{BB962C8B-B14F-4D97-AF65-F5344CB8AC3E}">
        <p14:creationId xmlns:p14="http://schemas.microsoft.com/office/powerpoint/2010/main" val="54609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p:cNvSpPr txBox="1">
            <a:spLocks noChangeArrowheads="1"/>
          </p:cNvSpPr>
          <p:nvPr/>
        </p:nvSpPr>
        <p:spPr bwMode="auto">
          <a:xfrm>
            <a:off x="457200" y="1689100"/>
            <a:ext cx="44513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a:spcBef>
                <a:spcPct val="20000"/>
              </a:spcBef>
              <a:buFontTx/>
              <a:buChar char="•"/>
            </a:pPr>
            <a:endParaRPr lang="en-US" sz="2000">
              <a:latin typeface="Myriad Pro Light" pitchFamily="34" charset="0"/>
            </a:endParaRPr>
          </a:p>
        </p:txBody>
      </p:sp>
      <p:pic>
        <p:nvPicPr>
          <p:cNvPr id="4" name="Picture 11" descr="Slide 6"/>
          <p:cNvPicPr>
            <a:picLocks noChangeArrowheads="1"/>
          </p:cNvPicPr>
          <p:nvPr/>
        </p:nvPicPr>
        <p:blipFill rotWithShape="1">
          <a:blip r:embed="rId2"/>
          <a:srcRect l="-1" r="1955"/>
          <a:stretch/>
        </p:blipFill>
        <p:spPr bwMode="auto">
          <a:xfrm>
            <a:off x="5142120" y="2306938"/>
            <a:ext cx="3124056" cy="3933502"/>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1268" name="Title 2"/>
          <p:cNvSpPr>
            <a:spLocks noGrp="1"/>
          </p:cNvSpPr>
          <p:nvPr>
            <p:ph type="title"/>
          </p:nvPr>
        </p:nvSpPr>
        <p:spPr>
          <a:xfrm>
            <a:off x="0" y="596018"/>
            <a:ext cx="9143999" cy="1312480"/>
          </a:xfrm>
        </p:spPr>
        <p:txBody>
          <a:bodyPr>
            <a:normAutofit fontScale="90000"/>
          </a:bodyPr>
          <a:lstStyle/>
          <a:p>
            <a:pPr algn="ctr"/>
            <a:r>
              <a:rPr lang="ru-RU" sz="4400" b="1" cap="none" dirty="0" smtClean="0">
                <a:solidFill>
                  <a:srgbClr val="400080"/>
                </a:solidFill>
                <a:latin typeface="Candara" panose="020E0502030303020204" pitchFamily="34" charset="0"/>
                <a:ea typeface="MingLiU-ExtB" panose="02020500000000000000" pitchFamily="18" charset="-120"/>
                <a:cs typeface="Myriad Pro Light" pitchFamily="34" charset="0"/>
              </a:rPr>
              <a:t>Анатомические характеристики, необходимые для определения                   размера протеза</a:t>
            </a:r>
            <a:r>
              <a:rPr lang="en-US" dirty="0" smtClean="0">
                <a:latin typeface="Myriad Pro Light" pitchFamily="34" charset="0"/>
                <a:cs typeface="Myriad Pro Light" pitchFamily="34" charset="0"/>
              </a:rPr>
              <a:t/>
            </a:r>
            <a:br>
              <a:rPr lang="en-US" dirty="0" smtClean="0">
                <a:latin typeface="Myriad Pro Light" pitchFamily="34" charset="0"/>
                <a:cs typeface="Myriad Pro Light" pitchFamily="34" charset="0"/>
              </a:rPr>
            </a:br>
            <a:endParaRPr lang="en-US" dirty="0" smtClean="0">
              <a:latin typeface="Myriad Pro Light" pitchFamily="34" charset="0"/>
              <a:cs typeface="Myriad Pro Light" pitchFamily="34" charset="0"/>
            </a:endParaRPr>
          </a:p>
        </p:txBody>
      </p:sp>
      <p:sp>
        <p:nvSpPr>
          <p:cNvPr id="11269" name="Content Placeholder 4"/>
          <p:cNvSpPr>
            <a:spLocks noGrp="1"/>
          </p:cNvSpPr>
          <p:nvPr>
            <p:ph idx="1"/>
          </p:nvPr>
        </p:nvSpPr>
        <p:spPr>
          <a:xfrm>
            <a:off x="716748" y="2038640"/>
            <a:ext cx="3842895" cy="4041162"/>
          </a:xfrm>
        </p:spPr>
        <p:txBody>
          <a:bodyPr>
            <a:normAutofit/>
          </a:bodyPr>
          <a:lstStyle/>
          <a:p>
            <a:pPr>
              <a:buFont typeface="Wingdings" panose="05000000000000000000" pitchFamily="2" charset="2"/>
              <a:buChar char="Ø"/>
            </a:pPr>
            <a:r>
              <a:rPr lang="ru-RU" b="1" cap="none" dirty="0" smtClean="0">
                <a:solidFill>
                  <a:schemeClr val="tx1"/>
                </a:solidFill>
                <a:cs typeface="Myriad Pro Light" pitchFamily="34" charset="0"/>
              </a:rPr>
              <a:t>Первичные показатели</a:t>
            </a:r>
            <a:r>
              <a:rPr lang="en-US" b="1" cap="none" dirty="0" smtClean="0">
                <a:solidFill>
                  <a:schemeClr val="tx1"/>
                </a:solidFill>
                <a:cs typeface="Myriad Pro Light" pitchFamily="34" charset="0"/>
              </a:rPr>
              <a:t>:</a:t>
            </a:r>
          </a:p>
          <a:p>
            <a:pPr lvl="1">
              <a:buFont typeface="Wingdings" panose="05000000000000000000" pitchFamily="2" charset="2"/>
              <a:buChar char="ü"/>
            </a:pPr>
            <a:r>
              <a:rPr lang="ru-RU" b="1" cap="none" dirty="0" smtClean="0">
                <a:solidFill>
                  <a:schemeClr val="tx1"/>
                </a:solidFill>
                <a:effectLst>
                  <a:glow rad="38100">
                    <a:schemeClr val="bg1">
                      <a:lumMod val="50000"/>
                      <a:lumOff val="50000"/>
                      <a:alpha val="20000"/>
                    </a:schemeClr>
                  </a:glow>
                </a:effectLst>
                <a:cs typeface="Myriad Pro Light" pitchFamily="34" charset="0"/>
              </a:rPr>
              <a:t>диаметр аортального кольца</a:t>
            </a:r>
            <a:endParaRPr lang="en-US" b="1" cap="none" dirty="0" smtClean="0">
              <a:solidFill>
                <a:schemeClr val="tx1"/>
              </a:solidFill>
              <a:effectLst>
                <a:glow rad="38100">
                  <a:schemeClr val="bg1">
                    <a:lumMod val="50000"/>
                    <a:lumOff val="50000"/>
                    <a:alpha val="20000"/>
                  </a:schemeClr>
                </a:glow>
              </a:effectLst>
              <a:cs typeface="Myriad Pro Light" pitchFamily="34" charset="0"/>
            </a:endParaRPr>
          </a:p>
          <a:p>
            <a:pPr lvl="1">
              <a:buFont typeface="Wingdings" panose="05000000000000000000" pitchFamily="2" charset="2"/>
              <a:buChar char="ü"/>
            </a:pPr>
            <a:r>
              <a:rPr lang="ru-RU" b="1" cap="none" dirty="0" smtClean="0">
                <a:solidFill>
                  <a:schemeClr val="tx1"/>
                </a:solidFill>
                <a:effectLst>
                  <a:glow rad="38100">
                    <a:schemeClr val="bg1">
                      <a:lumMod val="50000"/>
                      <a:lumOff val="50000"/>
                      <a:alpha val="20000"/>
                    </a:schemeClr>
                  </a:glow>
                </a:effectLst>
                <a:cs typeface="Myriad Pro Light" pitchFamily="34" charset="0"/>
              </a:rPr>
              <a:t>диаметр на уровне синусов </a:t>
            </a:r>
            <a:r>
              <a:rPr lang="ru-RU" b="1" cap="none" dirty="0" err="1" smtClean="0">
                <a:solidFill>
                  <a:schemeClr val="tx1"/>
                </a:solidFill>
                <a:effectLst>
                  <a:glow rad="38100">
                    <a:schemeClr val="bg1">
                      <a:lumMod val="50000"/>
                      <a:lumOff val="50000"/>
                      <a:alpha val="20000"/>
                    </a:schemeClr>
                  </a:glow>
                </a:effectLst>
                <a:cs typeface="Myriad Pro Light" pitchFamily="34" charset="0"/>
              </a:rPr>
              <a:t>Вальсальвы</a:t>
            </a:r>
            <a:endParaRPr lang="en-US" b="1" cap="none" dirty="0" smtClean="0">
              <a:solidFill>
                <a:schemeClr val="tx1"/>
              </a:solidFill>
              <a:effectLst>
                <a:glow rad="38100">
                  <a:schemeClr val="bg1">
                    <a:lumMod val="50000"/>
                    <a:lumOff val="50000"/>
                    <a:alpha val="20000"/>
                  </a:schemeClr>
                </a:glow>
              </a:effectLst>
              <a:cs typeface="Myriad Pro Light" pitchFamily="34" charset="0"/>
            </a:endParaRPr>
          </a:p>
          <a:p>
            <a:pPr lvl="1">
              <a:buFont typeface="Wingdings" panose="05000000000000000000" pitchFamily="2" charset="2"/>
              <a:buChar char="ü"/>
            </a:pPr>
            <a:r>
              <a:rPr lang="ru-RU" b="1" cap="none" dirty="0" smtClean="0">
                <a:solidFill>
                  <a:schemeClr val="tx1"/>
                </a:solidFill>
                <a:effectLst>
                  <a:glow rad="38100">
                    <a:schemeClr val="bg1">
                      <a:lumMod val="50000"/>
                      <a:lumOff val="50000"/>
                      <a:alpha val="20000"/>
                    </a:schemeClr>
                  </a:glow>
                </a:effectLst>
                <a:cs typeface="Myriad Pro Light" pitchFamily="34" charset="0"/>
              </a:rPr>
              <a:t>диаметр восходящей аорты</a:t>
            </a:r>
            <a:endParaRPr lang="en-US" b="1" cap="none" dirty="0" smtClean="0">
              <a:solidFill>
                <a:schemeClr val="tx1"/>
              </a:solidFill>
              <a:effectLst>
                <a:glow rad="38100">
                  <a:schemeClr val="bg1">
                    <a:lumMod val="50000"/>
                    <a:lumOff val="50000"/>
                    <a:alpha val="20000"/>
                  </a:schemeClr>
                </a:glow>
              </a:effectLst>
              <a:cs typeface="Myriad Pro Light" pitchFamily="34" charset="0"/>
            </a:endParaRPr>
          </a:p>
          <a:p>
            <a:pPr>
              <a:buFont typeface="Wingdings" panose="05000000000000000000" pitchFamily="2" charset="2"/>
              <a:buChar char="Ø"/>
            </a:pPr>
            <a:r>
              <a:rPr lang="ru-RU" b="1" cap="none" dirty="0" smtClean="0">
                <a:solidFill>
                  <a:schemeClr val="tx1"/>
                </a:solidFill>
                <a:cs typeface="Myriad Pro Light" pitchFamily="34" charset="0"/>
              </a:rPr>
              <a:t>Вторичные показатели</a:t>
            </a:r>
            <a:r>
              <a:rPr lang="en-US" b="1" cap="none" dirty="0" smtClean="0">
                <a:solidFill>
                  <a:schemeClr val="tx1"/>
                </a:solidFill>
                <a:cs typeface="Myriad Pro Light" pitchFamily="34" charset="0"/>
              </a:rPr>
              <a:t>:</a:t>
            </a:r>
          </a:p>
          <a:p>
            <a:pPr lvl="1">
              <a:buFont typeface="Wingdings" panose="05000000000000000000" pitchFamily="2" charset="2"/>
              <a:buChar char="ü"/>
            </a:pPr>
            <a:r>
              <a:rPr lang="ru-RU" b="1" cap="none" dirty="0" smtClean="0">
                <a:solidFill>
                  <a:schemeClr val="tx1"/>
                </a:solidFill>
                <a:effectLst>
                  <a:glow rad="38100">
                    <a:schemeClr val="bg1">
                      <a:lumMod val="50000"/>
                      <a:lumOff val="50000"/>
                      <a:alpha val="20000"/>
                    </a:schemeClr>
                  </a:glow>
                </a:effectLst>
                <a:cs typeface="Myriad Pro Light" pitchFamily="34" charset="0"/>
              </a:rPr>
              <a:t>диаметр устьев коронарных артерий</a:t>
            </a:r>
            <a:endParaRPr lang="en-US" b="1" cap="none" dirty="0" smtClean="0">
              <a:solidFill>
                <a:schemeClr val="tx1"/>
              </a:solidFill>
              <a:effectLst>
                <a:glow rad="38100">
                  <a:schemeClr val="bg1">
                    <a:lumMod val="50000"/>
                    <a:lumOff val="50000"/>
                    <a:alpha val="20000"/>
                  </a:schemeClr>
                </a:glow>
              </a:effectLst>
              <a:cs typeface="Myriad Pro Light" pitchFamily="34" charset="0"/>
            </a:endParaRPr>
          </a:p>
          <a:p>
            <a:pPr lvl="1">
              <a:buFont typeface="Wingdings" panose="05000000000000000000" pitchFamily="2" charset="2"/>
              <a:buChar char="ü"/>
            </a:pPr>
            <a:r>
              <a:rPr lang="en-US" b="1" cap="none" dirty="0" smtClean="0">
                <a:solidFill>
                  <a:schemeClr val="tx1"/>
                </a:solidFill>
                <a:effectLst>
                  <a:glow rad="38100">
                    <a:schemeClr val="bg1">
                      <a:lumMod val="50000"/>
                      <a:lumOff val="50000"/>
                      <a:alpha val="20000"/>
                    </a:schemeClr>
                  </a:glow>
                </a:effectLst>
                <a:cs typeface="Myriad Pro Light" pitchFamily="34" charset="0"/>
              </a:rPr>
              <a:t>LVOT</a:t>
            </a:r>
          </a:p>
        </p:txBody>
      </p:sp>
    </p:spTree>
    <p:extLst>
      <p:ext uri="{BB962C8B-B14F-4D97-AF65-F5344CB8AC3E}">
        <p14:creationId xmlns:p14="http://schemas.microsoft.com/office/powerpoint/2010/main" val="3724121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339525" y="1228691"/>
            <a:ext cx="6480720" cy="3311317"/>
          </a:xfrm>
          <a:prstGeom prst="rect">
            <a:avLst/>
          </a:prstGeom>
          <a:noFill/>
          <a:ln w="9525">
            <a:solidFill>
              <a:srgbClr val="400080"/>
            </a:solidFill>
            <a:miter lim="800000"/>
            <a:headEnd/>
            <a:tailEnd/>
          </a:ln>
        </p:spPr>
      </p:pic>
      <p:sp>
        <p:nvSpPr>
          <p:cNvPr id="14" name="Rectangle 13"/>
          <p:cNvSpPr/>
          <p:nvPr/>
        </p:nvSpPr>
        <p:spPr>
          <a:xfrm>
            <a:off x="5464916" y="6525427"/>
            <a:ext cx="3679084" cy="307777"/>
          </a:xfrm>
          <a:prstGeom prst="rect">
            <a:avLst/>
          </a:prstGeom>
        </p:spPr>
        <p:txBody>
          <a:bodyPr wrap="none">
            <a:spAutoFit/>
          </a:bodyPr>
          <a:lstStyle/>
          <a:p>
            <a:r>
              <a:rPr lang="fr-FR" sz="1400" i="1" dirty="0" smtClean="0">
                <a:cs typeface="Arial"/>
              </a:rPr>
              <a:t>Kasel et al., JACC: </a:t>
            </a:r>
            <a:r>
              <a:rPr lang="fr-FR" sz="1400" i="1" dirty="0" err="1" smtClean="0">
                <a:cs typeface="Arial"/>
              </a:rPr>
              <a:t>Cardiovascular</a:t>
            </a:r>
            <a:r>
              <a:rPr lang="fr-FR" sz="1400" i="1" dirty="0" smtClean="0">
                <a:cs typeface="Arial"/>
              </a:rPr>
              <a:t> Imaging 2013</a:t>
            </a:r>
            <a:endParaRPr lang="nl-NL" sz="1400" i="1" dirty="0">
              <a:cs typeface="Arial"/>
            </a:endParaRPr>
          </a:p>
        </p:txBody>
      </p:sp>
      <p:sp>
        <p:nvSpPr>
          <p:cNvPr id="17" name="Isosceles Triangle 16">
            <a:hlinkClick r:id="rId4" action="ppaction://hlinksldjump" tooltip="go to ANNULUS DIAMETER"/>
          </p:cNvPr>
          <p:cNvSpPr/>
          <p:nvPr/>
        </p:nvSpPr>
        <p:spPr>
          <a:xfrm rot="8429203">
            <a:off x="7124800" y="3445895"/>
            <a:ext cx="607596" cy="494370"/>
          </a:xfrm>
          <a:prstGeom prst="triangl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ardrop 20">
            <a:hlinkClick r:id="" action="ppaction://noaction"/>
          </p:cNvPr>
          <p:cNvSpPr/>
          <p:nvPr/>
        </p:nvSpPr>
        <p:spPr>
          <a:xfrm rot="4499249">
            <a:off x="7617303" y="5201869"/>
            <a:ext cx="390114" cy="342693"/>
          </a:xfrm>
          <a:prstGeom prst="teardrop">
            <a:avLst>
              <a:gd name="adj" fmla="val 22915"/>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le 2"/>
          <p:cNvSpPr>
            <a:spLocks noGrp="1"/>
          </p:cNvSpPr>
          <p:nvPr>
            <p:ph type="title"/>
          </p:nvPr>
        </p:nvSpPr>
        <p:spPr>
          <a:xfrm>
            <a:off x="480439" y="0"/>
            <a:ext cx="8198892" cy="1143000"/>
          </a:xfrm>
        </p:spPr>
        <p:txBody>
          <a:bodyPr>
            <a:normAutofit/>
          </a:bodyPr>
          <a:lstStyle/>
          <a:p>
            <a:pPr algn="ctr"/>
            <a:r>
              <a:rPr lang="ru-RU" sz="4000" b="1" cap="none" dirty="0" smtClean="0">
                <a:solidFill>
                  <a:srgbClr val="400080"/>
                </a:solidFill>
                <a:effectLst>
                  <a:outerShdw blurRad="38100" dist="38100" dir="2700000" algn="tl">
                    <a:srgbClr val="000000">
                      <a:alpha val="43137"/>
                    </a:srgbClr>
                  </a:outerShdw>
                </a:effectLst>
              </a:rPr>
              <a:t>Измерение аортального кольца</a:t>
            </a:r>
            <a:endParaRPr lang="en-US" sz="4000" b="1" cap="none"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335666" y="4674082"/>
            <a:ext cx="9144000" cy="1384995"/>
          </a:xfrm>
          <a:prstGeom prst="rect">
            <a:avLst/>
          </a:prstGeom>
          <a:noFill/>
        </p:spPr>
        <p:txBody>
          <a:bodyPr wrap="square" rtlCol="0">
            <a:spAutoFit/>
          </a:bodyPr>
          <a:lstStyle/>
          <a:p>
            <a:pPr marL="266700" indent="-266700">
              <a:spcAft>
                <a:spcPts val="600"/>
              </a:spcAft>
            </a:pPr>
            <a:r>
              <a:rPr lang="ru-RU" sz="2400" b="1" dirty="0" smtClean="0">
                <a:solidFill>
                  <a:srgbClr val="C00000"/>
                </a:solidFill>
                <a:sym typeface="Wingdings" panose="05000000000000000000" pitchFamily="2" charset="2"/>
              </a:rPr>
              <a:t></a:t>
            </a:r>
            <a:r>
              <a:rPr lang="ru-RU" b="1" dirty="0" smtClean="0">
                <a:sym typeface="Wingdings" panose="05000000000000000000" pitchFamily="2" charset="2"/>
              </a:rPr>
              <a:t> </a:t>
            </a:r>
            <a:r>
              <a:rPr lang="ru-RU" b="1" dirty="0" smtClean="0">
                <a:effectLst>
                  <a:outerShdw blurRad="38100" dist="38100" dir="2700000" algn="tl">
                    <a:srgbClr val="000000">
                      <a:alpha val="43137"/>
                    </a:srgbClr>
                  </a:outerShdw>
                </a:effectLst>
              </a:rPr>
              <a:t>Неточность измерения аортального кольца может привести к серьезным осложнениям имплантации клапана:</a:t>
            </a:r>
          </a:p>
          <a:p>
            <a:pPr marL="717550" indent="-266700">
              <a:spcBef>
                <a:spcPts val="600"/>
              </a:spcBef>
              <a:buFont typeface="Wingdings" panose="05000000000000000000" pitchFamily="2" charset="2"/>
              <a:buChar char="ü"/>
            </a:pPr>
            <a:r>
              <a:rPr lang="ru-RU" sz="1600" b="1" dirty="0" smtClean="0"/>
              <a:t>при превышении диаметра – к разрыву кольца, дисфункции клапана</a:t>
            </a:r>
          </a:p>
          <a:p>
            <a:pPr marL="717550" indent="-266700">
              <a:buFont typeface="Wingdings" panose="05000000000000000000" pitchFamily="2" charset="2"/>
              <a:buChar char="ü"/>
            </a:pPr>
            <a:r>
              <a:rPr lang="ru-RU" sz="1600" b="1" dirty="0" smtClean="0"/>
              <a:t>при уменьшении диаметра - к </a:t>
            </a:r>
            <a:r>
              <a:rPr lang="ru-RU" sz="1600" b="1" dirty="0" err="1" smtClean="0"/>
              <a:t>эмболизации</a:t>
            </a:r>
            <a:r>
              <a:rPr lang="ru-RU" sz="1600" b="1" dirty="0" smtClean="0"/>
              <a:t>, аортальной недостаточности  </a:t>
            </a:r>
            <a:endParaRPr lang="ru-RU" sz="1600" b="1" dirty="0"/>
          </a:p>
        </p:txBody>
      </p:sp>
    </p:spTree>
    <p:extLst>
      <p:ext uri="{BB962C8B-B14F-4D97-AF65-F5344CB8AC3E}">
        <p14:creationId xmlns:p14="http://schemas.microsoft.com/office/powerpoint/2010/main" val="4288760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2" name="Group 6"/>
          <p:cNvGrpSpPr>
            <a:grpSpLocks/>
          </p:cNvGrpSpPr>
          <p:nvPr/>
        </p:nvGrpSpPr>
        <p:grpSpPr bwMode="auto">
          <a:xfrm>
            <a:off x="1367653" y="1324768"/>
            <a:ext cx="6600825" cy="4983163"/>
            <a:chOff x="257175" y="1190625"/>
            <a:chExt cx="6600825" cy="4982836"/>
          </a:xfrm>
        </p:grpSpPr>
        <p:pic>
          <p:nvPicPr>
            <p:cNvPr id="2765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190625"/>
              <a:ext cx="6600825" cy="4982836"/>
            </a:xfrm>
            <a:prstGeom prst="rect">
              <a:avLst/>
            </a:prstGeom>
            <a:noFill/>
            <a:ln>
              <a:solidFill>
                <a:srgbClr val="40008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14425" y="2898663"/>
              <a:ext cx="355600" cy="261921"/>
            </a:xfrm>
            <a:prstGeom prst="rect">
              <a:avLst/>
            </a:prstGeom>
            <a:noFill/>
            <a:ln>
              <a:solidFill>
                <a:srgbClr val="400080"/>
              </a:solidFill>
            </a:ln>
          </p:spPr>
          <p:txBody>
            <a:bodyPr wrap="none">
              <a:spAutoFit/>
            </a:bodyPr>
            <a:lstStyle/>
            <a:p>
              <a:pPr>
                <a:defRPr/>
              </a:pPr>
              <a:r>
                <a:rPr lang="en-US" sz="1050" dirty="0">
                  <a:solidFill>
                    <a:schemeClr val="bg1">
                      <a:lumMod val="50000"/>
                    </a:schemeClr>
                  </a:solidFill>
                </a:rPr>
                <a:t>[A]</a:t>
              </a:r>
            </a:p>
          </p:txBody>
        </p:sp>
        <p:sp>
          <p:nvSpPr>
            <p:cNvPr id="19" name="TextBox 18"/>
            <p:cNvSpPr txBox="1"/>
            <p:nvPr/>
          </p:nvSpPr>
          <p:spPr>
            <a:xfrm>
              <a:off x="1454150" y="3819352"/>
              <a:ext cx="349250" cy="253983"/>
            </a:xfrm>
            <a:prstGeom prst="rect">
              <a:avLst/>
            </a:prstGeom>
            <a:noFill/>
            <a:ln>
              <a:solidFill>
                <a:srgbClr val="400080"/>
              </a:solidFill>
            </a:ln>
          </p:spPr>
          <p:txBody>
            <a:bodyPr wrap="none">
              <a:spAutoFit/>
            </a:bodyPr>
            <a:lstStyle/>
            <a:p>
              <a:pPr>
                <a:defRPr/>
              </a:pPr>
              <a:r>
                <a:rPr lang="en-US" sz="1050" dirty="0">
                  <a:solidFill>
                    <a:schemeClr val="bg1">
                      <a:lumMod val="50000"/>
                    </a:schemeClr>
                  </a:solidFill>
                </a:rPr>
                <a:t>[B]</a:t>
              </a:r>
            </a:p>
          </p:txBody>
        </p:sp>
        <p:sp>
          <p:nvSpPr>
            <p:cNvPr id="20" name="TextBox 19"/>
            <p:cNvSpPr txBox="1"/>
            <p:nvPr/>
          </p:nvSpPr>
          <p:spPr>
            <a:xfrm>
              <a:off x="1495425" y="3562194"/>
              <a:ext cx="355600" cy="253983"/>
            </a:xfrm>
            <a:prstGeom prst="rect">
              <a:avLst/>
            </a:prstGeom>
            <a:noFill/>
            <a:ln>
              <a:solidFill>
                <a:srgbClr val="400080"/>
              </a:solidFill>
            </a:ln>
          </p:spPr>
          <p:txBody>
            <a:bodyPr wrap="none">
              <a:spAutoFit/>
            </a:bodyPr>
            <a:lstStyle/>
            <a:p>
              <a:pPr>
                <a:defRPr/>
              </a:pPr>
              <a:r>
                <a:rPr lang="en-US" sz="1050" dirty="0">
                  <a:solidFill>
                    <a:schemeClr val="bg1">
                      <a:lumMod val="50000"/>
                    </a:schemeClr>
                  </a:solidFill>
                </a:rPr>
                <a:t>[C]</a:t>
              </a:r>
            </a:p>
          </p:txBody>
        </p:sp>
        <p:sp>
          <p:nvSpPr>
            <p:cNvPr id="21" name="TextBox 20"/>
            <p:cNvSpPr txBox="1"/>
            <p:nvPr/>
          </p:nvSpPr>
          <p:spPr>
            <a:xfrm>
              <a:off x="1381125" y="4028889"/>
              <a:ext cx="355600" cy="253983"/>
            </a:xfrm>
            <a:prstGeom prst="rect">
              <a:avLst/>
            </a:prstGeom>
            <a:noFill/>
            <a:ln>
              <a:solidFill>
                <a:srgbClr val="400080"/>
              </a:solidFill>
            </a:ln>
          </p:spPr>
          <p:txBody>
            <a:bodyPr wrap="none">
              <a:spAutoFit/>
            </a:bodyPr>
            <a:lstStyle/>
            <a:p>
              <a:pPr>
                <a:defRPr/>
              </a:pPr>
              <a:r>
                <a:rPr lang="en-US" sz="1050" dirty="0">
                  <a:solidFill>
                    <a:schemeClr val="bg1">
                      <a:lumMod val="50000"/>
                    </a:schemeClr>
                  </a:solidFill>
                </a:rPr>
                <a:t>[D]</a:t>
              </a:r>
            </a:p>
          </p:txBody>
        </p:sp>
      </p:grpSp>
      <p:pic>
        <p:nvPicPr>
          <p:cNvPr id="276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78" y="1173891"/>
            <a:ext cx="1591625" cy="1445483"/>
          </a:xfrm>
          <a:prstGeom prst="rect">
            <a:avLst/>
          </a:prstGeom>
          <a:noFill/>
          <a:ln>
            <a:solidFill>
              <a:srgbClr val="40008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0" y="588059"/>
            <a:ext cx="1805651" cy="646331"/>
          </a:xfrm>
          <a:prstGeom prst="rect">
            <a:avLst/>
          </a:prstGeom>
          <a:noFill/>
        </p:spPr>
        <p:txBody>
          <a:bodyPr wrap="square" rtlCol="0">
            <a:spAutoFit/>
          </a:bodyPr>
          <a:lstStyle/>
          <a:p>
            <a:r>
              <a:rPr lang="ru-RU" dirty="0" smtClean="0">
                <a:solidFill>
                  <a:schemeClr val="bg2"/>
                </a:solidFill>
              </a:rPr>
              <a:t>проверить заголовок</a:t>
            </a:r>
            <a:endParaRPr lang="ru-RU" dirty="0">
              <a:solidFill>
                <a:schemeClr val="bg2"/>
              </a:solidFill>
            </a:endParaRPr>
          </a:p>
        </p:txBody>
      </p:sp>
      <p:sp>
        <p:nvSpPr>
          <p:cNvPr id="11" name="Title 2"/>
          <p:cNvSpPr txBox="1">
            <a:spLocks/>
          </p:cNvSpPr>
          <p:nvPr/>
        </p:nvSpPr>
        <p:spPr>
          <a:xfrm>
            <a:off x="429768" y="0"/>
            <a:ext cx="8249563"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6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000" b="1" cap="none" dirty="0" smtClean="0">
                <a:solidFill>
                  <a:srgbClr val="400080"/>
                </a:solidFill>
                <a:effectLst>
                  <a:outerShdw blurRad="38100" dist="38100" dir="2700000" algn="tl">
                    <a:srgbClr val="000000">
                      <a:alpha val="43137"/>
                    </a:srgbClr>
                  </a:outerShdw>
                </a:effectLst>
              </a:rPr>
              <a:t>Выбор протеза</a:t>
            </a:r>
            <a:endParaRPr lang="en-US" sz="4000" b="1" cap="none" dirty="0">
              <a:solidFill>
                <a:srgbClr val="40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374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463377" y="1862438"/>
            <a:ext cx="8217243" cy="3096797"/>
          </a:xfrm>
          <a:prstGeom prst="rect">
            <a:avLst/>
          </a:prstGeom>
          <a:ln>
            <a:solidFill>
              <a:srgbClr val="400080"/>
            </a:solidFill>
          </a:ln>
        </p:spPr>
      </p:pic>
      <p:sp>
        <p:nvSpPr>
          <p:cNvPr id="3" name="TextBox 2"/>
          <p:cNvSpPr txBox="1"/>
          <p:nvPr/>
        </p:nvSpPr>
        <p:spPr>
          <a:xfrm>
            <a:off x="382391" y="423589"/>
            <a:ext cx="8379217" cy="707886"/>
          </a:xfrm>
          <a:prstGeom prst="rect">
            <a:avLst/>
          </a:prstGeom>
          <a:noFill/>
        </p:spPr>
        <p:txBody>
          <a:bodyPr wrap="none" rtlCol="0">
            <a:spAutoFit/>
          </a:bodyPr>
          <a:lstStyle/>
          <a:p>
            <a:r>
              <a:rPr lang="ru-RU" sz="4000" b="1" dirty="0" smtClean="0">
                <a:solidFill>
                  <a:srgbClr val="400080"/>
                </a:solidFill>
                <a:effectLst>
                  <a:outerShdw blurRad="38100" dist="38100" dir="2700000" algn="tl">
                    <a:srgbClr val="000000">
                      <a:alpha val="43137"/>
                    </a:srgbClr>
                  </a:outerShdw>
                </a:effectLst>
              </a:rPr>
              <a:t>Оценка фиброзного кольца клапана</a:t>
            </a:r>
            <a:endParaRPr lang="ru-RU" sz="4000" b="1"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1226920" y="5156350"/>
            <a:ext cx="2736647" cy="646331"/>
          </a:xfrm>
          <a:prstGeom prst="rect">
            <a:avLst/>
          </a:prstGeom>
          <a:noFill/>
        </p:spPr>
        <p:txBody>
          <a:bodyPr wrap="none" rtlCol="0">
            <a:spAutoFit/>
          </a:bodyPr>
          <a:lstStyle/>
          <a:p>
            <a:r>
              <a:rPr lang="ru-RU" b="1" dirty="0" err="1">
                <a:effectLst>
                  <a:outerShdw blurRad="38100" dist="38100" dir="2700000" algn="tl">
                    <a:srgbClr val="000000">
                      <a:alpha val="43137"/>
                    </a:srgbClr>
                  </a:outerShdw>
                </a:effectLst>
              </a:rPr>
              <a:t>т</a:t>
            </a:r>
            <a:r>
              <a:rPr lang="ru-RU" b="1" dirty="0" err="1" smtClean="0">
                <a:effectLst>
                  <a:outerShdw blurRad="38100" dist="38100" dir="2700000" algn="tl">
                    <a:srgbClr val="000000">
                      <a:alpha val="43137"/>
                    </a:srgbClr>
                  </a:outerShdw>
                </a:effectLst>
              </a:rPr>
              <a:t>рансторакальная</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ЭхоКГ</a:t>
            </a:r>
            <a:endParaRPr lang="ru-RU" b="1" dirty="0" smtClean="0">
              <a:effectLst>
                <a:outerShdw blurRad="38100" dist="38100" dir="2700000" algn="tl">
                  <a:srgbClr val="000000">
                    <a:alpha val="43137"/>
                  </a:srgbClr>
                </a:outerShdw>
              </a:effectLst>
            </a:endParaRPr>
          </a:p>
          <a:p>
            <a:r>
              <a:rPr lang="ru-RU" b="1" dirty="0" err="1" smtClean="0">
                <a:effectLst>
                  <a:outerShdw blurRad="38100" dist="38100" dir="2700000" algn="tl">
                    <a:srgbClr val="000000">
                      <a:alpha val="43137"/>
                    </a:srgbClr>
                  </a:outerShdw>
                </a:effectLst>
              </a:rPr>
              <a:t>Ао</a:t>
            </a:r>
            <a:r>
              <a:rPr lang="ru-RU" b="1" dirty="0" smtClean="0">
                <a:effectLst>
                  <a:outerShdw blurRad="38100" dist="38100" dir="2700000" algn="tl">
                    <a:srgbClr val="000000">
                      <a:alpha val="43137"/>
                    </a:srgbClr>
                  </a:outerShdw>
                </a:effectLst>
              </a:rPr>
              <a:t> кольцо-22мм</a:t>
            </a:r>
            <a:endParaRPr lang="ru-RU" b="1" dirty="0">
              <a:effectLst>
                <a:outerShdw blurRad="38100" dist="38100" dir="2700000" algn="tl">
                  <a:srgbClr val="000000">
                    <a:alpha val="43137"/>
                  </a:srgbClr>
                </a:outerShdw>
              </a:effectLst>
            </a:endParaRPr>
          </a:p>
        </p:txBody>
      </p:sp>
      <p:sp>
        <p:nvSpPr>
          <p:cNvPr id="5" name="TextBox 4"/>
          <p:cNvSpPr txBox="1"/>
          <p:nvPr/>
        </p:nvSpPr>
        <p:spPr>
          <a:xfrm>
            <a:off x="5418806" y="5156350"/>
            <a:ext cx="2608406" cy="646331"/>
          </a:xfrm>
          <a:prstGeom prst="rect">
            <a:avLst/>
          </a:prstGeom>
          <a:noFill/>
        </p:spPr>
        <p:txBody>
          <a:bodyPr wrap="none" rtlCol="0">
            <a:spAutoFit/>
          </a:bodyPr>
          <a:lstStyle/>
          <a:p>
            <a:r>
              <a:rPr lang="ru-RU" b="1" dirty="0" err="1">
                <a:effectLst>
                  <a:outerShdw blurRad="38100" dist="38100" dir="2700000" algn="tl">
                    <a:srgbClr val="000000">
                      <a:alpha val="43137"/>
                    </a:srgbClr>
                  </a:outerShdw>
                </a:effectLst>
              </a:rPr>
              <a:t>ч</a:t>
            </a:r>
            <a:r>
              <a:rPr lang="ru-RU" b="1" dirty="0" err="1" smtClean="0">
                <a:effectLst>
                  <a:outerShdw blurRad="38100" dist="38100" dir="2700000" algn="tl">
                    <a:srgbClr val="000000">
                      <a:alpha val="43137"/>
                    </a:srgbClr>
                  </a:outerShdw>
                </a:effectLst>
              </a:rPr>
              <a:t>респищеводная</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ЭхоКГ</a:t>
            </a:r>
            <a:endParaRPr lang="ru-RU" b="1" dirty="0" smtClean="0">
              <a:effectLst>
                <a:outerShdw blurRad="38100" dist="38100" dir="2700000" algn="tl">
                  <a:srgbClr val="000000">
                    <a:alpha val="43137"/>
                  </a:srgbClr>
                </a:outerShdw>
              </a:effectLst>
            </a:endParaRPr>
          </a:p>
          <a:p>
            <a:r>
              <a:rPr lang="ru-RU" b="1" dirty="0" err="1" smtClean="0">
                <a:effectLst>
                  <a:outerShdw blurRad="38100" dist="38100" dir="2700000" algn="tl">
                    <a:srgbClr val="000000">
                      <a:alpha val="43137"/>
                    </a:srgbClr>
                  </a:outerShdw>
                </a:effectLst>
              </a:rPr>
              <a:t>Ао</a:t>
            </a:r>
            <a:r>
              <a:rPr lang="ru-RU" b="1" dirty="0" smtClean="0">
                <a:effectLst>
                  <a:outerShdw blurRad="38100" dist="38100" dir="2700000" algn="tl">
                    <a:srgbClr val="000000">
                      <a:alpha val="43137"/>
                    </a:srgbClr>
                  </a:outerShdw>
                </a:effectLst>
              </a:rPr>
              <a:t> кольцо- 23,5мм</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812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Прямая со стрелкой 16"/>
          <p:cNvCxnSpPr/>
          <p:nvPr/>
        </p:nvCxnSpPr>
        <p:spPr>
          <a:xfrm flipV="1">
            <a:off x="3779912" y="2996952"/>
            <a:ext cx="1224136" cy="648072"/>
          </a:xfrm>
          <a:prstGeom prst="straightConnector1">
            <a:avLst/>
          </a:prstGeom>
          <a:ln w="57150">
            <a:solidFill>
              <a:srgbClr val="C00000"/>
            </a:solidFill>
            <a:miter lim="800000"/>
            <a:tailEnd type="stealth"/>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3779912" y="3645024"/>
            <a:ext cx="1224136" cy="720080"/>
          </a:xfrm>
          <a:prstGeom prst="straightConnector1">
            <a:avLst/>
          </a:prstGeom>
          <a:ln w="57150">
            <a:solidFill>
              <a:srgbClr val="C00000"/>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11" name="Заголовок 1"/>
          <p:cNvSpPr>
            <a:spLocks noGrp="1"/>
          </p:cNvSpPr>
          <p:nvPr>
            <p:ph type="title"/>
          </p:nvPr>
        </p:nvSpPr>
        <p:spPr>
          <a:xfrm>
            <a:off x="467544" y="332656"/>
            <a:ext cx="8229600" cy="1069848"/>
          </a:xfrm>
        </p:spPr>
        <p:txBody>
          <a:bodyPr>
            <a:noAutofit/>
          </a:bodyPr>
          <a:lstStyle/>
          <a:p>
            <a:pPr algn="ctr"/>
            <a:r>
              <a:rPr lang="ru-RU" sz="4000" b="1" cap="none" dirty="0" smtClean="0">
                <a:solidFill>
                  <a:srgbClr val="400080"/>
                </a:solidFill>
                <a:effectLst>
                  <a:outerShdw blurRad="38100" dist="38100" dir="2700000" algn="tl">
                    <a:srgbClr val="000000">
                      <a:alpha val="43137"/>
                    </a:srgbClr>
                  </a:outerShdw>
                </a:effectLst>
                <a:latin typeface="Candara" pitchFamily="34" charset="0"/>
              </a:rPr>
              <a:t>Предоперационная </a:t>
            </a:r>
            <a:r>
              <a:rPr lang="ru-RU" sz="4000" b="1" cap="none" dirty="0" err="1" smtClean="0">
                <a:solidFill>
                  <a:srgbClr val="400080"/>
                </a:solidFill>
                <a:effectLst>
                  <a:outerShdw blurRad="38100" dist="38100" dir="2700000" algn="tl">
                    <a:srgbClr val="000000">
                      <a:alpha val="43137"/>
                    </a:srgbClr>
                  </a:outerShdw>
                </a:effectLst>
                <a:latin typeface="Candara" pitchFamily="34" charset="0"/>
              </a:rPr>
              <a:t>чреспищеводная</a:t>
            </a:r>
            <a:r>
              <a:rPr lang="ru-RU" sz="4000" b="1" cap="none" dirty="0" smtClean="0">
                <a:solidFill>
                  <a:srgbClr val="400080"/>
                </a:solidFill>
                <a:effectLst>
                  <a:outerShdw blurRad="38100" dist="38100" dir="2700000" algn="tl">
                    <a:srgbClr val="000000">
                      <a:alpha val="43137"/>
                    </a:srgbClr>
                  </a:outerShdw>
                </a:effectLst>
                <a:latin typeface="Candara" pitchFamily="34" charset="0"/>
              </a:rPr>
              <a:t> эхокардиография</a:t>
            </a:r>
            <a:endParaRPr lang="ru-RU" sz="4000" b="1" cap="none" dirty="0">
              <a:solidFill>
                <a:srgbClr val="400080"/>
              </a:solidFill>
              <a:effectLst>
                <a:outerShdw blurRad="38100" dist="38100" dir="2700000" algn="tl">
                  <a:srgbClr val="000000">
                    <a:alpha val="43137"/>
                  </a:srgbClr>
                </a:outerShdw>
              </a:effectLst>
              <a:latin typeface="Candara" pitchFamily="34" charset="0"/>
            </a:endParaRPr>
          </a:p>
        </p:txBody>
      </p:sp>
      <p:pic>
        <p:nvPicPr>
          <p:cNvPr id="12" name="Picture 3"/>
          <p:cNvPicPr>
            <a:picLocks noChangeAspect="1" noChangeArrowheads="1"/>
          </p:cNvPicPr>
          <p:nvPr/>
        </p:nvPicPr>
        <p:blipFill>
          <a:blip r:embed="rId3" cstate="print"/>
          <a:srcRect r="4388" b="2632"/>
          <a:stretch>
            <a:fillRect/>
          </a:stretch>
        </p:blipFill>
        <p:spPr bwMode="auto">
          <a:xfrm>
            <a:off x="683568" y="2348880"/>
            <a:ext cx="3096344" cy="2727732"/>
          </a:xfrm>
          <a:prstGeom prst="rect">
            <a:avLst/>
          </a:prstGeom>
          <a:noFill/>
          <a:ln w="12700">
            <a:solidFill>
              <a:srgbClr val="400080"/>
            </a:solidFill>
            <a:miter lim="800000"/>
            <a:headEnd/>
            <a:tailEnd/>
          </a:ln>
        </p:spPr>
      </p:pic>
      <p:sp>
        <p:nvSpPr>
          <p:cNvPr id="13" name="TextBox 12"/>
          <p:cNvSpPr txBox="1"/>
          <p:nvPr/>
        </p:nvSpPr>
        <p:spPr>
          <a:xfrm>
            <a:off x="323528" y="5013176"/>
            <a:ext cx="4176464" cy="954107"/>
          </a:xfrm>
          <a:prstGeom prst="rect">
            <a:avLst/>
          </a:prstGeom>
          <a:noFill/>
        </p:spPr>
        <p:txBody>
          <a:bodyPr wrap="square" rtlCol="0">
            <a:spAutoFit/>
          </a:bodyPr>
          <a:lstStyle/>
          <a:p>
            <a:pPr indent="95250">
              <a:lnSpc>
                <a:spcPct val="150000"/>
              </a:lnSpc>
            </a:pPr>
            <a:r>
              <a:rPr lang="ru-RU" sz="1600" b="1" dirty="0" smtClean="0">
                <a:solidFill>
                  <a:schemeClr val="bg1"/>
                </a:solidFill>
                <a:effectLst>
                  <a:outerShdw blurRad="38100" dist="38100" dir="2700000" algn="tl">
                    <a:srgbClr val="000000">
                      <a:alpha val="43137"/>
                    </a:srgbClr>
                  </a:outerShdw>
                </a:effectLst>
              </a:rPr>
              <a:t> </a:t>
            </a:r>
            <a:r>
              <a:rPr lang="ru-RU" sz="1600" b="1" dirty="0" smtClean="0">
                <a:effectLst>
                  <a:outerShdw blurRad="38100" dist="38100" dir="2700000" algn="tl">
                    <a:srgbClr val="000000">
                      <a:alpha val="43137"/>
                    </a:srgbClr>
                  </a:outerShdw>
                </a:effectLst>
              </a:rPr>
              <a:t>диаметр </a:t>
            </a:r>
            <a:r>
              <a:rPr lang="ru-RU" sz="1600" b="1" dirty="0" err="1" smtClean="0">
                <a:effectLst>
                  <a:outerShdw blurRad="38100" dist="38100" dir="2700000" algn="tl">
                    <a:srgbClr val="000000">
                      <a:alpha val="43137"/>
                    </a:srgbClr>
                  </a:outerShdw>
                </a:effectLst>
              </a:rPr>
              <a:t>АоК</a:t>
            </a:r>
            <a:r>
              <a:rPr lang="ru-RU" sz="1600" b="1" dirty="0" smtClean="0">
                <a:effectLst>
                  <a:outerShdw blurRad="38100" dist="38100" dir="2700000" algn="tl">
                    <a:srgbClr val="000000">
                      <a:alpha val="43137"/>
                    </a:srgbClr>
                  </a:outerShdw>
                </a:effectLst>
              </a:rPr>
              <a:t> - 21 мм</a:t>
            </a:r>
          </a:p>
          <a:p>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Ао</a:t>
            </a:r>
            <a:r>
              <a:rPr lang="ru-RU" sz="1600" b="1" dirty="0" smtClean="0">
                <a:effectLst>
                  <a:outerShdw blurRad="38100" dist="38100" dir="2700000" algn="tl">
                    <a:srgbClr val="000000">
                      <a:alpha val="43137"/>
                    </a:srgbClr>
                  </a:outerShdw>
                </a:effectLst>
              </a:rPr>
              <a:t> на уровне синусов </a:t>
            </a:r>
            <a:r>
              <a:rPr lang="ru-RU" sz="1600" b="1" dirty="0" err="1" smtClean="0">
                <a:effectLst>
                  <a:outerShdw blurRad="38100" dist="38100" dir="2700000" algn="tl">
                    <a:srgbClr val="000000">
                      <a:alpha val="43137"/>
                    </a:srgbClr>
                  </a:outerShdw>
                </a:effectLst>
              </a:rPr>
              <a:t>Вальсальвы</a:t>
            </a:r>
            <a:r>
              <a:rPr lang="ru-RU" sz="1600" b="1" dirty="0" smtClean="0">
                <a:effectLst>
                  <a:outerShdw blurRad="38100" dist="38100" dir="2700000" algn="tl">
                    <a:srgbClr val="000000">
                      <a:alpha val="43137"/>
                    </a:srgbClr>
                  </a:outerShdw>
                </a:effectLst>
              </a:rPr>
              <a:t> - 28 мм</a:t>
            </a:r>
          </a:p>
          <a:p>
            <a:r>
              <a:rPr lang="ru-RU" sz="1600" b="1" dirty="0" smtClean="0">
                <a:effectLst>
                  <a:outerShdw blurRad="38100" dist="38100" dir="2700000" algn="tl">
                    <a:srgbClr val="000000">
                      <a:alpha val="43137"/>
                    </a:srgbClr>
                  </a:outerShdw>
                </a:effectLst>
              </a:rPr>
              <a:t>   восходящей </a:t>
            </a:r>
            <a:r>
              <a:rPr lang="ru-RU" sz="1600" b="1" dirty="0" err="1" smtClean="0">
                <a:effectLst>
                  <a:outerShdw blurRad="38100" dist="38100" dir="2700000" algn="tl">
                    <a:srgbClr val="000000">
                      <a:alpha val="43137"/>
                    </a:srgbClr>
                  </a:outerShdw>
                </a:effectLst>
              </a:rPr>
              <a:t>Ао</a:t>
            </a:r>
            <a:r>
              <a:rPr lang="ru-RU" sz="1600" b="1" dirty="0" smtClean="0">
                <a:effectLst>
                  <a:outerShdw blurRad="38100" dist="38100" dir="2700000" algn="tl">
                    <a:srgbClr val="000000">
                      <a:alpha val="43137"/>
                    </a:srgbClr>
                  </a:outerShdw>
                </a:effectLst>
              </a:rPr>
              <a:t>- 32 мм</a:t>
            </a:r>
          </a:p>
        </p:txBody>
      </p:sp>
      <p:pic>
        <p:nvPicPr>
          <p:cNvPr id="14" name="Picture 1"/>
          <p:cNvPicPr>
            <a:picLocks noChangeAspect="1" noChangeArrowheads="1"/>
          </p:cNvPicPr>
          <p:nvPr/>
        </p:nvPicPr>
        <p:blipFill rotWithShape="1">
          <a:blip r:embed="rId4" cstate="print"/>
          <a:srcRect l="1113" t="523" r="966" b="1271"/>
          <a:stretch/>
        </p:blipFill>
        <p:spPr bwMode="auto">
          <a:xfrm>
            <a:off x="5076057" y="3959352"/>
            <a:ext cx="3482727" cy="2105440"/>
          </a:xfrm>
          <a:prstGeom prst="rect">
            <a:avLst/>
          </a:prstGeom>
          <a:noFill/>
          <a:ln w="12700">
            <a:solidFill>
              <a:srgbClr val="400080"/>
            </a:solidFill>
            <a:miter lim="800000"/>
            <a:headEnd/>
            <a:tailEnd/>
          </a:ln>
        </p:spPr>
      </p:pic>
      <p:sp>
        <p:nvSpPr>
          <p:cNvPr id="15" name="Прямоугольник 14"/>
          <p:cNvSpPr/>
          <p:nvPr/>
        </p:nvSpPr>
        <p:spPr>
          <a:xfrm>
            <a:off x="5436096" y="6093296"/>
            <a:ext cx="2903359" cy="338554"/>
          </a:xfrm>
          <a:prstGeom prst="rect">
            <a:avLst/>
          </a:prstGeom>
        </p:spPr>
        <p:txBody>
          <a:bodyPr wrap="none">
            <a:spAutoFit/>
          </a:bodyPr>
          <a:lstStyle/>
          <a:p>
            <a:r>
              <a:rPr lang="en-US" sz="1600" b="1" dirty="0" err="1" smtClean="0">
                <a:effectLst>
                  <a:outerShdw blurRad="38100" dist="38100" dir="2700000" algn="tl">
                    <a:srgbClr val="000000">
                      <a:alpha val="43137"/>
                    </a:srgbClr>
                  </a:outerShdw>
                </a:effectLst>
              </a:rPr>
              <a:t>CoreValve</a:t>
            </a:r>
            <a:r>
              <a:rPr lang="en-US" sz="1600" b="1" dirty="0" smtClean="0">
                <a:effectLst>
                  <a:outerShdw blurRad="38100" dist="38100" dir="2700000" algn="tl">
                    <a:srgbClr val="000000">
                      <a:alpha val="43137"/>
                    </a:srgbClr>
                  </a:outerShdw>
                </a:effectLst>
              </a:rPr>
              <a:t> </a:t>
            </a:r>
            <a:r>
              <a:rPr lang="en-US" sz="1600" b="1" dirty="0" err="1" smtClean="0">
                <a:effectLst>
                  <a:outerShdw blurRad="38100" dist="38100" dir="2700000" algn="tl">
                    <a:srgbClr val="000000">
                      <a:alpha val="43137"/>
                    </a:srgbClr>
                  </a:outerShdw>
                </a:effectLst>
              </a:rPr>
              <a:t>Bioprosthesis</a:t>
            </a:r>
            <a:r>
              <a:rPr lang="ru-RU" sz="1600" b="1" dirty="0" smtClean="0">
                <a:effectLst>
                  <a:outerShdw blurRad="38100" dist="38100" dir="2700000" algn="tl">
                    <a:srgbClr val="000000">
                      <a:alpha val="43137"/>
                    </a:srgbClr>
                  </a:outerShdw>
                </a:effectLst>
              </a:rPr>
              <a:t>  26мм</a:t>
            </a:r>
            <a:endParaRPr lang="ru-RU" sz="1600" b="1" dirty="0">
              <a:effectLst>
                <a:outerShdw blurRad="38100" dist="38100" dir="2700000" algn="tl">
                  <a:srgbClr val="000000">
                    <a:alpha val="43137"/>
                  </a:srgbClr>
                </a:outerShdw>
              </a:effectLst>
            </a:endParaRPr>
          </a:p>
        </p:txBody>
      </p:sp>
      <p:pic>
        <p:nvPicPr>
          <p:cNvPr id="16" name="Picture 2" descr="http://www.pcronline.com/eurointervention/textbook/media/123_2035_Figure17.jpg"/>
          <p:cNvPicPr>
            <a:picLocks noChangeAspect="1" noChangeArrowheads="1"/>
          </p:cNvPicPr>
          <p:nvPr/>
        </p:nvPicPr>
        <p:blipFill>
          <a:blip r:embed="rId5" cstate="print"/>
          <a:srcRect/>
          <a:stretch>
            <a:fillRect/>
          </a:stretch>
        </p:blipFill>
        <p:spPr bwMode="auto">
          <a:xfrm>
            <a:off x="5076056" y="1916832"/>
            <a:ext cx="3551594" cy="1656184"/>
          </a:xfrm>
          <a:prstGeom prst="rect">
            <a:avLst/>
          </a:prstGeom>
          <a:noFill/>
          <a:ln w="12700">
            <a:solidFill>
              <a:srgbClr val="400080"/>
            </a:solidFill>
          </a:ln>
        </p:spPr>
      </p:pic>
    </p:spTree>
    <p:extLst>
      <p:ext uri="{BB962C8B-B14F-4D97-AF65-F5344CB8AC3E}">
        <p14:creationId xmlns:p14="http://schemas.microsoft.com/office/powerpoint/2010/main" val="12485847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10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srcRect/>
          <a:stretch>
            <a:fillRect/>
          </a:stretch>
        </p:blipFill>
        <p:spPr bwMode="auto">
          <a:xfrm>
            <a:off x="5022850" y="2795588"/>
            <a:ext cx="3670300" cy="2413000"/>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14"/>
          <p:cNvPicPr>
            <a:picLocks noChangeAspect="1" noChangeArrowheads="1"/>
          </p:cNvPicPr>
          <p:nvPr/>
        </p:nvPicPr>
        <p:blipFill>
          <a:blip r:embed="rId4"/>
          <a:srcRect l="24803"/>
          <a:stretch>
            <a:fillRect/>
          </a:stretch>
        </p:blipFill>
        <p:spPr bwMode="auto">
          <a:xfrm>
            <a:off x="488950" y="2101850"/>
            <a:ext cx="3616325" cy="3613150"/>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Rectangle 5"/>
          <p:cNvSpPr>
            <a:spLocks noChangeArrowheads="1"/>
          </p:cNvSpPr>
          <p:nvPr/>
        </p:nvSpPr>
        <p:spPr bwMode="auto">
          <a:xfrm rot="-8240013">
            <a:off x="6764338" y="3281363"/>
            <a:ext cx="95250" cy="1284287"/>
          </a:xfrm>
          <a:prstGeom prst="rect">
            <a:avLst/>
          </a:prstGeom>
          <a:solidFill>
            <a:srgbClr val="3D558E"/>
          </a:solidFill>
          <a:ln w="28575">
            <a:solidFill>
              <a:schemeClr val="tx1"/>
            </a:solidFill>
            <a:round/>
            <a:headEnd/>
            <a:tailEnd/>
          </a:ln>
        </p:spPr>
        <p:txBody>
          <a:bodyPr rot="10800000"/>
          <a:lstStyle/>
          <a:p>
            <a:endParaRPr lang="en-US"/>
          </a:p>
        </p:txBody>
      </p:sp>
      <p:sp>
        <p:nvSpPr>
          <p:cNvPr id="7" name="Rectangle 6"/>
          <p:cNvSpPr>
            <a:spLocks noChangeArrowheads="1"/>
          </p:cNvSpPr>
          <p:nvPr/>
        </p:nvSpPr>
        <p:spPr bwMode="auto">
          <a:xfrm rot="-8240013">
            <a:off x="6515100" y="3216275"/>
            <a:ext cx="98425" cy="1136650"/>
          </a:xfrm>
          <a:prstGeom prst="rect">
            <a:avLst/>
          </a:prstGeom>
          <a:solidFill>
            <a:srgbClr val="C00000"/>
          </a:solidFill>
          <a:ln w="28575">
            <a:solidFill>
              <a:schemeClr val="tx1"/>
            </a:solidFill>
            <a:round/>
            <a:headEnd/>
            <a:tailEnd/>
          </a:ln>
        </p:spPr>
        <p:txBody>
          <a:bodyPr rot="10800000"/>
          <a:lstStyle/>
          <a:p>
            <a:endParaRPr lang="en-US"/>
          </a:p>
        </p:txBody>
      </p:sp>
      <p:sp>
        <p:nvSpPr>
          <p:cNvPr id="8" name="Rectangle 7"/>
          <p:cNvSpPr>
            <a:spLocks noChangeArrowheads="1"/>
          </p:cNvSpPr>
          <p:nvPr/>
        </p:nvSpPr>
        <p:spPr bwMode="auto">
          <a:xfrm rot="-5880034">
            <a:off x="2726532" y="3671094"/>
            <a:ext cx="544512" cy="69850"/>
          </a:xfrm>
          <a:prstGeom prst="rect">
            <a:avLst/>
          </a:prstGeom>
          <a:solidFill>
            <a:srgbClr val="FF0000"/>
          </a:solidFill>
          <a:ln w="28575">
            <a:solidFill>
              <a:schemeClr val="tx1"/>
            </a:solidFill>
            <a:round/>
            <a:headEnd/>
            <a:tailEnd/>
          </a:ln>
        </p:spPr>
        <p:txBody>
          <a:bodyPr vert="eaVert"/>
          <a:lstStyle/>
          <a:p>
            <a:endParaRPr lang="en-US"/>
          </a:p>
        </p:txBody>
      </p:sp>
      <p:cxnSp>
        <p:nvCxnSpPr>
          <p:cNvPr id="9" name="Curved Connector 8"/>
          <p:cNvCxnSpPr>
            <a:cxnSpLocks noChangeShapeType="1"/>
            <a:stCxn id="8" idx="2"/>
          </p:cNvCxnSpPr>
          <p:nvPr/>
        </p:nvCxnSpPr>
        <p:spPr bwMode="gray">
          <a:xfrm>
            <a:off x="3033713" y="3702050"/>
            <a:ext cx="3332162" cy="717550"/>
          </a:xfrm>
          <a:prstGeom prst="curvedConnector4">
            <a:avLst>
              <a:gd name="adj1" fmla="val 50167"/>
              <a:gd name="adj2" fmla="val 134514"/>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40000" dist="23000" dir="5400000" rotWithShape="0">
                    <a:srgbClr val="000000">
                      <a:alpha val="34999"/>
                    </a:srgbClr>
                  </a:outerShdw>
                </a:effectLst>
              </a14:hiddenEffects>
            </a:ext>
          </a:extLst>
        </p:spPr>
      </p:cxnSp>
      <p:cxnSp>
        <p:nvCxnSpPr>
          <p:cNvPr id="10" name="Curved Connector 9"/>
          <p:cNvCxnSpPr>
            <a:cxnSpLocks noChangeShapeType="1"/>
            <a:stCxn id="8" idx="2"/>
          </p:cNvCxnSpPr>
          <p:nvPr/>
        </p:nvCxnSpPr>
        <p:spPr bwMode="gray">
          <a:xfrm flipV="1">
            <a:off x="3033713" y="3367088"/>
            <a:ext cx="3924300" cy="334962"/>
          </a:xfrm>
          <a:prstGeom prst="curvedConnector4">
            <a:avLst>
              <a:gd name="adj1" fmla="val 40046"/>
              <a:gd name="adj2" fmla="val 174880"/>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40000" dist="23000" dir="5400000" rotWithShape="0">
                    <a:srgbClr val="000000">
                      <a:alpha val="34999"/>
                    </a:srgbClr>
                  </a:outerShdw>
                </a:effectLst>
              </a14:hiddenEffects>
            </a:ext>
          </a:extLst>
        </p:spPr>
      </p:cxnSp>
      <p:sp>
        <p:nvSpPr>
          <p:cNvPr id="82953" name="TextBox 23"/>
          <p:cNvSpPr txBox="1">
            <a:spLocks noChangeArrowheads="1"/>
          </p:cNvSpPr>
          <p:nvPr/>
        </p:nvSpPr>
        <p:spPr bwMode="auto">
          <a:xfrm>
            <a:off x="5122863" y="3122613"/>
            <a:ext cx="7667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eaLnBrk="1" hangingPunct="1"/>
            <a:r>
              <a:rPr lang="en-US" sz="8000">
                <a:solidFill>
                  <a:srgbClr val="FF0000"/>
                </a:solidFill>
              </a:rPr>
              <a:t>?</a:t>
            </a:r>
          </a:p>
        </p:txBody>
      </p:sp>
      <p:sp>
        <p:nvSpPr>
          <p:cNvPr id="82954" name="Rectangle 9"/>
          <p:cNvSpPr>
            <a:spLocks noChangeArrowheads="1"/>
          </p:cNvSpPr>
          <p:nvPr/>
        </p:nvSpPr>
        <p:spPr bwMode="auto">
          <a:xfrm>
            <a:off x="2836544" y="6277616"/>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r>
              <a:rPr lang="en-US" sz="1400" i="1" dirty="0" smtClean="0"/>
              <a:t> </a:t>
            </a:r>
            <a:r>
              <a:rPr lang="en-US" sz="1400" i="1" dirty="0"/>
              <a:t>Surgical Anatomy of the Heart, 3</a:t>
            </a:r>
            <a:r>
              <a:rPr lang="en-US" sz="1400" i="1" baseline="30000" dirty="0"/>
              <a:t>rd</a:t>
            </a:r>
            <a:r>
              <a:rPr lang="en-US" sz="1400" i="1" dirty="0"/>
              <a:t> Edition, </a:t>
            </a:r>
            <a:r>
              <a:rPr lang="en-US" sz="1400" i="1" dirty="0" smtClean="0"/>
              <a:t>B</a:t>
            </a:r>
            <a:r>
              <a:rPr lang="ru-RU" sz="1400" i="1" dirty="0"/>
              <a:t>.</a:t>
            </a:r>
            <a:r>
              <a:rPr lang="en-US" sz="1400" i="1" dirty="0" smtClean="0"/>
              <a:t> </a:t>
            </a:r>
            <a:r>
              <a:rPr lang="en-US" sz="1400" i="1" dirty="0"/>
              <a:t>R. Wilcox, UNC Hospitals</a:t>
            </a:r>
            <a:r>
              <a:rPr lang="en-US" sz="1400" i="1" dirty="0" smtClean="0"/>
              <a:t>,</a:t>
            </a:r>
            <a:r>
              <a:rPr lang="ru-RU" sz="1400" i="1" dirty="0" smtClean="0"/>
              <a:t> </a:t>
            </a:r>
            <a:r>
              <a:rPr lang="en-US" sz="1400" i="1" dirty="0" smtClean="0"/>
              <a:t>A</a:t>
            </a:r>
            <a:r>
              <a:rPr lang="ru-RU" sz="1400" i="1" dirty="0" smtClean="0"/>
              <a:t>.</a:t>
            </a:r>
            <a:r>
              <a:rPr lang="en-US" sz="1400" i="1" dirty="0" smtClean="0"/>
              <a:t> </a:t>
            </a:r>
            <a:r>
              <a:rPr lang="en-US" sz="1400" i="1" dirty="0"/>
              <a:t>C. Cook</a:t>
            </a:r>
            <a:r>
              <a:rPr lang="en-US" sz="1400" i="1" dirty="0" smtClean="0"/>
              <a:t>,</a:t>
            </a:r>
            <a:endParaRPr lang="ru-RU" sz="1400" i="1" dirty="0" smtClean="0"/>
          </a:p>
          <a:p>
            <a:r>
              <a:rPr lang="en-US" sz="1400" i="1" dirty="0" smtClean="0"/>
              <a:t> R</a:t>
            </a:r>
            <a:r>
              <a:rPr lang="ru-RU" sz="1400" i="1" dirty="0" smtClean="0"/>
              <a:t>.</a:t>
            </a:r>
            <a:r>
              <a:rPr lang="en-US" sz="1400" i="1" dirty="0" smtClean="0"/>
              <a:t> </a:t>
            </a:r>
            <a:r>
              <a:rPr lang="en-US" sz="1400" i="1" dirty="0"/>
              <a:t>H. </a:t>
            </a:r>
            <a:r>
              <a:rPr lang="en-US" sz="1400" i="1" dirty="0" smtClean="0"/>
              <a:t>Anderson</a:t>
            </a:r>
            <a:r>
              <a:rPr lang="ru-RU" sz="1400" i="1" dirty="0" smtClean="0"/>
              <a:t>. </a:t>
            </a:r>
            <a:r>
              <a:rPr lang="en-US" sz="1400" i="1" dirty="0" smtClean="0"/>
              <a:t>Copyright  </a:t>
            </a:r>
            <a:r>
              <a:rPr lang="en-US" sz="1400" i="1" dirty="0"/>
              <a:t>© 2004 Cambridge University Press (figure 2.56, p. 41.) </a:t>
            </a:r>
          </a:p>
        </p:txBody>
      </p:sp>
      <p:sp>
        <p:nvSpPr>
          <p:cNvPr id="82955" name="Title 4"/>
          <p:cNvSpPr>
            <a:spLocks noGrp="1"/>
          </p:cNvSpPr>
          <p:nvPr>
            <p:ph type="title"/>
          </p:nvPr>
        </p:nvSpPr>
        <p:spPr>
          <a:xfrm>
            <a:off x="816263" y="-34856"/>
            <a:ext cx="7511473" cy="1312480"/>
          </a:xfrm>
        </p:spPr>
        <p:txBody>
          <a:bodyPr>
            <a:normAutofit/>
          </a:bodyPr>
          <a:lstStyle/>
          <a:p>
            <a:pPr algn="ctr"/>
            <a:r>
              <a:rPr lang="ru-RU" sz="4000" b="1" cap="none" dirty="0" smtClean="0">
                <a:solidFill>
                  <a:srgbClr val="400080"/>
                </a:solidFill>
                <a:cs typeface="Myriad Pro Light" pitchFamily="34" charset="0"/>
              </a:rPr>
              <a:t>Ограничения эхокардиографии</a:t>
            </a:r>
            <a:endParaRPr lang="en-US" sz="4000" b="1" cap="none" dirty="0" smtClean="0">
              <a:solidFill>
                <a:srgbClr val="400080"/>
              </a:solidFill>
              <a:cs typeface="Myriad Pro Light" pitchFamily="34" charset="0"/>
            </a:endParaRPr>
          </a:p>
        </p:txBody>
      </p:sp>
      <p:sp>
        <p:nvSpPr>
          <p:cNvPr id="82956" name="Content Placeholder 11"/>
          <p:cNvSpPr>
            <a:spLocks noGrp="1"/>
          </p:cNvSpPr>
          <p:nvPr>
            <p:ph idx="1"/>
          </p:nvPr>
        </p:nvSpPr>
        <p:spPr>
          <a:xfrm>
            <a:off x="1300163" y="825844"/>
            <a:ext cx="7391400" cy="1767220"/>
          </a:xfrm>
        </p:spPr>
        <p:txBody>
          <a:bodyPr/>
          <a:lstStyle/>
          <a:p>
            <a:pPr>
              <a:buClr>
                <a:srgbClr val="FF0000"/>
              </a:buClr>
              <a:buFont typeface="Wingdings" panose="05000000000000000000" pitchFamily="2" charset="2"/>
              <a:buChar char="G"/>
            </a:pPr>
            <a:r>
              <a:rPr lang="ru-RU"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latin typeface="Candara" panose="020E0502030303020204" pitchFamily="34" charset="0"/>
                <a:cs typeface="Myriad Pro Light" pitchFamily="34" charset="0"/>
              </a:rPr>
              <a:t>Измерение в плоскости, полученной на </a:t>
            </a:r>
            <a:r>
              <a:rPr lang="ru-RU" b="1" cap="none" dirty="0" err="1"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latin typeface="Candara" panose="020E0502030303020204" pitchFamily="34" charset="0"/>
                <a:cs typeface="Myriad Pro Light" pitchFamily="34" charset="0"/>
              </a:rPr>
              <a:t>ЭхоКГ</a:t>
            </a:r>
            <a:r>
              <a:rPr lang="ru-RU" b="1" cap="none"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latin typeface="Candara" panose="020E0502030303020204" pitchFamily="34" charset="0"/>
                <a:cs typeface="Myriad Pro Light" pitchFamily="34" charset="0"/>
              </a:rPr>
              <a:t>, может не соответствовать реальному диаметру аортального кольца</a:t>
            </a:r>
            <a:endParaRPr lang="en-US" b="1" dirty="0" smtClean="0">
              <a:solidFill>
                <a:schemeClr val="tx1"/>
              </a:solidFill>
              <a:effectLst>
                <a:glow rad="38100">
                  <a:schemeClr val="bg1">
                    <a:lumMod val="50000"/>
                    <a:lumOff val="50000"/>
                    <a:alpha val="20000"/>
                  </a:schemeClr>
                </a:glow>
                <a:outerShdw blurRad="38100" dist="38100" dir="2700000" algn="tl">
                  <a:srgbClr val="000000">
                    <a:alpha val="43137"/>
                  </a:srgbClr>
                </a:outerShdw>
              </a:effectLst>
              <a:latin typeface="Candara" panose="020E0502030303020204" pitchFamily="34" charset="0"/>
              <a:cs typeface="Myriad Pro Light" pitchFamily="34" charset="0"/>
            </a:endParaRPr>
          </a:p>
          <a:p>
            <a:endParaRPr lang="en-US" dirty="0" smtClean="0">
              <a:latin typeface="Myriad Pro Light" pitchFamily="34" charset="0"/>
              <a:cs typeface="Myriad Pro Light" pitchFamily="34" charset="0"/>
            </a:endParaRPr>
          </a:p>
        </p:txBody>
      </p:sp>
    </p:spTree>
    <p:extLst>
      <p:ext uri="{BB962C8B-B14F-4D97-AF65-F5344CB8AC3E}">
        <p14:creationId xmlns:p14="http://schemas.microsoft.com/office/powerpoint/2010/main" val="726275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55"/>
                                        </p:tgtEl>
                                        <p:attrNameLst>
                                          <p:attrName>style.visibility</p:attrName>
                                        </p:attrNameLst>
                                      </p:cBhvr>
                                      <p:to>
                                        <p:strVal val="visible"/>
                                      </p:to>
                                    </p:set>
                                    <p:animEffect transition="in" filter="fade">
                                      <p:cBhvr>
                                        <p:cTn id="7" dur="500"/>
                                        <p:tgtEl>
                                          <p:spTgt spid="8295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29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p:cNvSpPr>
            <a:spLocks noGrp="1"/>
          </p:cNvSpPr>
          <p:nvPr>
            <p:ph type="title"/>
          </p:nvPr>
        </p:nvSpPr>
        <p:spPr>
          <a:xfrm>
            <a:off x="850628" y="62727"/>
            <a:ext cx="7511473" cy="1312480"/>
          </a:xfrm>
        </p:spPr>
        <p:txBody>
          <a:bodyPr>
            <a:normAutofit/>
          </a:bodyPr>
          <a:lstStyle/>
          <a:p>
            <a:pPr algn="ctr"/>
            <a:r>
              <a:rPr lang="ru-RU" sz="3600" b="1" cap="none" dirty="0">
                <a:solidFill>
                  <a:srgbClr val="400080"/>
                </a:solidFill>
                <a:effectLst>
                  <a:outerShdw blurRad="38100" dist="38100" dir="2700000" algn="tl">
                    <a:srgbClr val="000000">
                      <a:alpha val="43137"/>
                    </a:srgbClr>
                  </a:outerShdw>
                </a:effectLst>
                <a:latin typeface="+mn-lt"/>
                <a:cs typeface="Myriad Pro Light" pitchFamily="34" charset="0"/>
              </a:rPr>
              <a:t>Пример измерения аортального кольца с помощью </a:t>
            </a:r>
            <a:r>
              <a:rPr lang="ru-RU" sz="3600" b="1" cap="none" dirty="0" err="1">
                <a:solidFill>
                  <a:srgbClr val="400080"/>
                </a:solidFill>
                <a:effectLst>
                  <a:outerShdw blurRad="38100" dist="38100" dir="2700000" algn="tl">
                    <a:srgbClr val="000000">
                      <a:alpha val="43137"/>
                    </a:srgbClr>
                  </a:outerShdw>
                </a:effectLst>
                <a:latin typeface="+mn-lt"/>
                <a:cs typeface="Myriad Pro Light" pitchFamily="34" charset="0"/>
              </a:rPr>
              <a:t>ЭхоКГ</a:t>
            </a:r>
            <a:r>
              <a:rPr lang="ru-RU" sz="3600" b="1" cap="none" dirty="0">
                <a:solidFill>
                  <a:srgbClr val="400080"/>
                </a:solidFill>
                <a:effectLst>
                  <a:outerShdw blurRad="38100" dist="38100" dir="2700000" algn="tl">
                    <a:srgbClr val="000000">
                      <a:alpha val="43137"/>
                    </a:srgbClr>
                  </a:outerShdw>
                </a:effectLst>
                <a:latin typeface="+mn-lt"/>
                <a:cs typeface="Myriad Pro Light" pitchFamily="34" charset="0"/>
              </a:rPr>
              <a:t> и КТ</a:t>
            </a:r>
            <a:endParaRPr lang="en-US" sz="3600" dirty="0" smtClean="0">
              <a:solidFill>
                <a:srgbClr val="400080"/>
              </a:solidFill>
              <a:effectLst>
                <a:outerShdw blurRad="38100" dist="38100" dir="2700000" algn="tl">
                  <a:srgbClr val="000000">
                    <a:alpha val="43137"/>
                  </a:srgbClr>
                </a:outerShdw>
              </a:effectLst>
              <a:latin typeface="+mn-lt"/>
              <a:cs typeface="Myriad Pro Light" pitchFamily="34" charset="0"/>
            </a:endParaRPr>
          </a:p>
        </p:txBody>
      </p:sp>
      <p:sp>
        <p:nvSpPr>
          <p:cNvPr id="86019" name="Line 5"/>
          <p:cNvSpPr>
            <a:spLocks noChangeShapeType="1"/>
          </p:cNvSpPr>
          <p:nvPr/>
        </p:nvSpPr>
        <p:spPr bwMode="auto">
          <a:xfrm flipV="1">
            <a:off x="2551906" y="2460625"/>
            <a:ext cx="295275" cy="104775"/>
          </a:xfrm>
          <a:prstGeom prst="line">
            <a:avLst/>
          </a:prstGeom>
          <a:noFill/>
          <a:ln w="95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6020" name="Picture 3"/>
          <p:cNvPicPr>
            <a:picLocks noChangeAspect="1" noChangeArrowheads="1"/>
          </p:cNvPicPr>
          <p:nvPr/>
        </p:nvPicPr>
        <p:blipFill>
          <a:blip r:embed="rId3">
            <a:extLst>
              <a:ext uri="{28A0092B-C50C-407E-A947-70E740481C1C}">
                <a14:useLocalDpi xmlns:a14="http://schemas.microsoft.com/office/drawing/2010/main" val="0"/>
              </a:ext>
            </a:extLst>
          </a:blip>
          <a:srcRect l="903" t="1239" r="66968" b="50682"/>
          <a:stretch>
            <a:fillRect/>
          </a:stretch>
        </p:blipFill>
        <p:spPr bwMode="auto">
          <a:xfrm>
            <a:off x="1477169" y="1603375"/>
            <a:ext cx="2141537" cy="2124075"/>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86021" name="Picture 3"/>
          <p:cNvPicPr>
            <a:picLocks noChangeArrowheads="1"/>
          </p:cNvPicPr>
          <p:nvPr/>
        </p:nvPicPr>
        <p:blipFill>
          <a:blip r:embed="rId3">
            <a:extLst>
              <a:ext uri="{28A0092B-C50C-407E-A947-70E740481C1C}">
                <a14:useLocalDpi xmlns:a14="http://schemas.microsoft.com/office/drawing/2010/main" val="0"/>
              </a:ext>
            </a:extLst>
          </a:blip>
          <a:srcRect l="67325" t="50497" r="1065" b="1784"/>
          <a:stretch>
            <a:fillRect/>
          </a:stretch>
        </p:blipFill>
        <p:spPr bwMode="auto">
          <a:xfrm>
            <a:off x="1477169" y="3886200"/>
            <a:ext cx="2144712" cy="2125662"/>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6022" name="Text Box 8"/>
          <p:cNvSpPr txBox="1">
            <a:spLocks noChangeArrowheads="1"/>
          </p:cNvSpPr>
          <p:nvPr/>
        </p:nvSpPr>
        <p:spPr bwMode="auto">
          <a:xfrm>
            <a:off x="1701006" y="3911600"/>
            <a:ext cx="1109663" cy="369887"/>
          </a:xfrm>
          <a:prstGeom prst="rect">
            <a:avLst/>
          </a:prstGeom>
          <a:solidFill>
            <a:srgbClr val="00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algn="ctr" eaLnBrk="1" hangingPunct="1">
              <a:spcBef>
                <a:spcPct val="50000"/>
              </a:spcBef>
            </a:pPr>
            <a:r>
              <a:rPr lang="en-US">
                <a:solidFill>
                  <a:srgbClr val="000000"/>
                </a:solidFill>
              </a:rPr>
              <a:t>20.3 mm</a:t>
            </a:r>
          </a:p>
        </p:txBody>
      </p:sp>
      <p:sp>
        <p:nvSpPr>
          <p:cNvPr id="86023" name="Oval 15"/>
          <p:cNvSpPr>
            <a:spLocks noChangeArrowheads="1"/>
          </p:cNvSpPr>
          <p:nvPr/>
        </p:nvSpPr>
        <p:spPr bwMode="auto">
          <a:xfrm rot="1166402">
            <a:off x="1958181" y="4440237"/>
            <a:ext cx="1492250" cy="1127125"/>
          </a:xfrm>
          <a:prstGeom prst="ellipse">
            <a:avLst/>
          </a:prstGeom>
          <a:noFill/>
          <a:ln w="254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4" name="Text Box 10"/>
          <p:cNvSpPr txBox="1">
            <a:spLocks noChangeArrowheads="1"/>
          </p:cNvSpPr>
          <p:nvPr/>
        </p:nvSpPr>
        <p:spPr bwMode="auto">
          <a:xfrm>
            <a:off x="3113881" y="4159250"/>
            <a:ext cx="1109663" cy="369887"/>
          </a:xfrm>
          <a:prstGeom prst="rect">
            <a:avLst/>
          </a:prstGeom>
          <a:solidFill>
            <a:srgbClr val="FFFF00"/>
          </a:solidFill>
          <a:ln>
            <a:noFill/>
          </a:ln>
          <a:effectLst/>
          <a:extLst>
            <a:ext uri="{91240B29-F687-4f45-9708-019B960494DF}">
              <a14:hiddenLine xmlns:a14="http://schemas.microsoft.com/office/drawing/2010/main" w="38100"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algn="ctr" eaLnBrk="1" hangingPunct="1">
              <a:spcBef>
                <a:spcPct val="50000"/>
              </a:spcBef>
            </a:pPr>
            <a:r>
              <a:rPr lang="en-US">
                <a:solidFill>
                  <a:srgbClr val="000000"/>
                </a:solidFill>
              </a:rPr>
              <a:t>27.6 mm</a:t>
            </a:r>
          </a:p>
        </p:txBody>
      </p:sp>
      <p:sp>
        <p:nvSpPr>
          <p:cNvPr id="86025" name="Text Box 17"/>
          <p:cNvSpPr txBox="1">
            <a:spLocks noChangeArrowheads="1"/>
          </p:cNvSpPr>
          <p:nvPr/>
        </p:nvSpPr>
        <p:spPr bwMode="auto">
          <a:xfrm>
            <a:off x="621506" y="5789612"/>
            <a:ext cx="1109663" cy="369888"/>
          </a:xfrm>
          <a:prstGeom prst="rect">
            <a:avLst/>
          </a:prstGeom>
          <a:solidFill>
            <a:srgbClr val="FF0000"/>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algn="ctr" eaLnBrk="1" hangingPunct="1">
              <a:spcBef>
                <a:spcPct val="50000"/>
              </a:spcBef>
            </a:pPr>
            <a:r>
              <a:rPr lang="en-US">
                <a:solidFill>
                  <a:schemeClr val="bg1"/>
                </a:solidFill>
              </a:rPr>
              <a:t>24.6 mm</a:t>
            </a:r>
          </a:p>
        </p:txBody>
      </p:sp>
      <p:graphicFrame>
        <p:nvGraphicFramePr>
          <p:cNvPr id="11" name="Group 143"/>
          <p:cNvGraphicFramePr>
            <a:graphicFrameLocks noGrp="1"/>
          </p:cNvGraphicFramePr>
          <p:nvPr>
            <p:extLst>
              <p:ext uri="{D42A27DB-BD31-4B8C-83A1-F6EECF244321}">
                <p14:modId xmlns:p14="http://schemas.microsoft.com/office/powerpoint/2010/main" val="3489992344"/>
              </p:ext>
            </p:extLst>
          </p:nvPr>
        </p:nvGraphicFramePr>
        <p:xfrm>
          <a:off x="4634706" y="1887785"/>
          <a:ext cx="3429001" cy="3389249"/>
        </p:xfrm>
        <a:graphic>
          <a:graphicData uri="http://schemas.openxmlformats.org/drawingml/2006/table">
            <a:tbl>
              <a:tblPr/>
              <a:tblGrid>
                <a:gridCol w="1930250"/>
                <a:gridCol w="1498751"/>
              </a:tblGrid>
              <a:tr h="5271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ea typeface="ヒラギノ角ゴ Pro W3"/>
                          <a:cs typeface="ヒラギノ角ゴ Pro W3"/>
                        </a:rPr>
                        <a:t>Modality</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400080"/>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ea typeface="ヒラギノ角ゴ Pro W3"/>
                          <a:cs typeface="ヒラギノ角ゴ Pro W3"/>
                        </a:rPr>
                        <a:t>Device Size</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400080"/>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r>
              <a:tr h="477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Echo</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26 mm</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r>
              <a:tr h="477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CT Minor Diameter</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26 mm</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r>
              <a:tr h="477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CT Major Diameter</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31 mm</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r>
              <a:tr h="477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mn-lt"/>
                          <a:ea typeface="ヒラギノ角ゴ Pro W3"/>
                          <a:cs typeface="ヒラギノ角ゴ Pro W3"/>
                        </a:rPr>
                        <a:t>CT Perimeter</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29 mm</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r>
              <a:tr h="477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mn-lt"/>
                          <a:ea typeface="ヒラギノ角ゴ Pro W3"/>
                          <a:cs typeface="ヒラギノ角ゴ Pro W3"/>
                        </a:rPr>
                        <a:t>CT Area</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29 mm</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AFD7FF"/>
                      </a:solidFill>
                      <a:prstDash val="solid"/>
                      <a:round/>
                      <a:headEnd type="none" w="med" len="med"/>
                      <a:tailEnd type="none" w="med" len="med"/>
                    </a:lnB>
                    <a:lnTlToBr>
                      <a:noFill/>
                    </a:lnTlToBr>
                    <a:lnBlToTr>
                      <a:noFill/>
                    </a:lnBlToTr>
                    <a:solidFill>
                      <a:srgbClr val="0F6FC6">
                        <a:alpha val="63922"/>
                      </a:srgbClr>
                    </a:solidFill>
                  </a:tcPr>
                </a:tc>
              </a:tr>
              <a:tr h="4770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CT Mean</a:t>
                      </a:r>
                    </a:p>
                  </a:txBody>
                  <a:tcPr anchor="ctr" horzOverflow="overflow">
                    <a:lnL w="12700" cap="flat" cmpd="sng" algn="ctr">
                      <a:solidFill>
                        <a:srgbClr val="400080"/>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400080"/>
                      </a:solidFill>
                      <a:prstDash val="solid"/>
                      <a:round/>
                      <a:headEnd type="none" w="med" len="med"/>
                      <a:tailEnd type="none" w="med" len="med"/>
                    </a:lnB>
                    <a:lnTlToBr>
                      <a:noFill/>
                    </a:lnTlToBr>
                    <a:lnBlToTr>
                      <a:noFill/>
                    </a:lnBlToTr>
                    <a:solidFill>
                      <a:srgbClr val="0F6FC6">
                        <a:alpha val="6392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ヒラギノ角ゴ Pro W3"/>
                          <a:cs typeface="ヒラギノ角ゴ Pro W3"/>
                        </a:rPr>
                        <a:t>29 mm</a:t>
                      </a:r>
                    </a:p>
                  </a:txBody>
                  <a:tcPr anchor="ctr" horzOverflow="overflow">
                    <a:lnL w="12700" cap="flat" cmpd="sng" algn="ctr">
                      <a:solidFill>
                        <a:schemeClr val="accent2">
                          <a:lumMod val="60000"/>
                          <a:lumOff val="40000"/>
                        </a:schemeClr>
                      </a:solidFill>
                      <a:prstDash val="solid"/>
                      <a:round/>
                      <a:headEnd type="none" w="med" len="med"/>
                      <a:tailEnd type="none" w="med" len="med"/>
                    </a:lnL>
                    <a:lnR w="12700" cap="flat" cmpd="sng" algn="ctr">
                      <a:solidFill>
                        <a:srgbClr val="400080"/>
                      </a:solidFill>
                      <a:prstDash val="solid"/>
                      <a:round/>
                      <a:headEnd type="none" w="med" len="med"/>
                      <a:tailEnd type="none" w="med" len="med"/>
                    </a:lnR>
                    <a:lnT w="12700" cap="flat" cmpd="sng" algn="ctr">
                      <a:solidFill>
                        <a:srgbClr val="AFD7FF"/>
                      </a:solidFill>
                      <a:prstDash val="solid"/>
                      <a:round/>
                      <a:headEnd type="none" w="med" len="med"/>
                      <a:tailEnd type="none" w="med" len="med"/>
                    </a:lnT>
                    <a:lnB w="12700" cap="flat" cmpd="sng" algn="ctr">
                      <a:solidFill>
                        <a:srgbClr val="400080"/>
                      </a:solidFill>
                      <a:prstDash val="solid"/>
                      <a:round/>
                      <a:headEnd type="none" w="med" len="med"/>
                      <a:tailEnd type="none" w="med" len="med"/>
                    </a:lnB>
                    <a:lnTlToBr>
                      <a:noFill/>
                    </a:lnTlToBr>
                    <a:lnBlToTr>
                      <a:noFill/>
                    </a:lnBlToTr>
                    <a:solidFill>
                      <a:srgbClr val="0F6FC6">
                        <a:alpha val="63922"/>
                      </a:srgbClr>
                    </a:solidFill>
                  </a:tcPr>
                </a:tc>
              </a:tr>
            </a:tbl>
          </a:graphicData>
        </a:graphic>
      </p:graphicFrame>
      <p:sp>
        <p:nvSpPr>
          <p:cNvPr id="86049" name="Line 9"/>
          <p:cNvSpPr>
            <a:spLocks noChangeShapeType="1"/>
          </p:cNvSpPr>
          <p:nvPr/>
        </p:nvSpPr>
        <p:spPr bwMode="gray">
          <a:xfrm>
            <a:off x="2275681" y="4308475"/>
            <a:ext cx="368300" cy="514350"/>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50" name="Line 11"/>
          <p:cNvSpPr>
            <a:spLocks noChangeShapeType="1"/>
          </p:cNvSpPr>
          <p:nvPr/>
        </p:nvSpPr>
        <p:spPr bwMode="gray">
          <a:xfrm flipH="1">
            <a:off x="2996406" y="4486275"/>
            <a:ext cx="644525" cy="684212"/>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51" name="Line 16"/>
          <p:cNvSpPr>
            <a:spLocks noChangeShapeType="1"/>
          </p:cNvSpPr>
          <p:nvPr/>
        </p:nvSpPr>
        <p:spPr bwMode="gray">
          <a:xfrm flipV="1">
            <a:off x="1613694" y="5465762"/>
            <a:ext cx="688975" cy="51593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52" name="Text Box 4"/>
          <p:cNvSpPr txBox="1">
            <a:spLocks noChangeArrowheads="1"/>
          </p:cNvSpPr>
          <p:nvPr/>
        </p:nvSpPr>
        <p:spPr bwMode="auto">
          <a:xfrm>
            <a:off x="1535906" y="2517775"/>
            <a:ext cx="1109663" cy="369887"/>
          </a:xfrm>
          <a:prstGeom prst="rect">
            <a:avLst/>
          </a:prstGeom>
          <a:solidFill>
            <a:srgbClr val="00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algn="ctr" eaLnBrk="1" hangingPunct="1">
              <a:spcBef>
                <a:spcPct val="50000"/>
              </a:spcBef>
            </a:pPr>
            <a:r>
              <a:rPr lang="en-US">
                <a:solidFill>
                  <a:srgbClr val="000000"/>
                </a:solidFill>
              </a:rPr>
              <a:t>20 mm</a:t>
            </a:r>
          </a:p>
        </p:txBody>
      </p:sp>
      <p:sp>
        <p:nvSpPr>
          <p:cNvPr id="86053" name="Line 5"/>
          <p:cNvSpPr>
            <a:spLocks noChangeShapeType="1"/>
          </p:cNvSpPr>
          <p:nvPr/>
        </p:nvSpPr>
        <p:spPr bwMode="gray">
          <a:xfrm flipV="1">
            <a:off x="2653506" y="2555875"/>
            <a:ext cx="295275" cy="104775"/>
          </a:xfrm>
          <a:prstGeom prst="line">
            <a:avLst/>
          </a:prstGeom>
          <a:noFill/>
          <a:ln w="190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54" name="Rectangle 17"/>
          <p:cNvSpPr>
            <a:spLocks noChangeArrowheads="1"/>
          </p:cNvSpPr>
          <p:nvPr/>
        </p:nvSpPr>
        <p:spPr bwMode="auto">
          <a:xfrm>
            <a:off x="4223544" y="6437466"/>
            <a:ext cx="6570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marL="228600" indent="-228600"/>
            <a:r>
              <a:rPr lang="en-US" sz="1400" i="1" dirty="0" err="1" smtClean="0"/>
              <a:t>Tzikas</a:t>
            </a:r>
            <a:r>
              <a:rPr lang="en-US" sz="1400" i="1" dirty="0" smtClean="0"/>
              <a:t> </a:t>
            </a:r>
            <a:r>
              <a:rPr lang="en-US" sz="1400" i="1" dirty="0"/>
              <a:t>A, et al. Catheter </a:t>
            </a:r>
            <a:r>
              <a:rPr lang="en-US" sz="1400" i="1" dirty="0" err="1"/>
              <a:t>Cardiovasc</a:t>
            </a:r>
            <a:r>
              <a:rPr lang="en-US" sz="1400" i="1" dirty="0"/>
              <a:t> </a:t>
            </a:r>
            <a:r>
              <a:rPr lang="en-US" sz="1400" i="1" dirty="0" err="1"/>
              <a:t>Intervent</a:t>
            </a:r>
            <a:r>
              <a:rPr lang="en-US" sz="1400" i="1" dirty="0"/>
              <a:t>. 2011;77(6):</a:t>
            </a:r>
            <a:r>
              <a:rPr lang="en-US" sz="1400" i="1" dirty="0" smtClean="0"/>
              <a:t>868-75</a:t>
            </a:r>
            <a:endParaRPr lang="en-US" sz="1400" i="1" dirty="0"/>
          </a:p>
        </p:txBody>
      </p:sp>
    </p:spTree>
    <p:extLst>
      <p:ext uri="{BB962C8B-B14F-4D97-AF65-F5344CB8AC3E}">
        <p14:creationId xmlns:p14="http://schemas.microsoft.com/office/powerpoint/2010/main" val="345116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5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7"/>
          <p:cNvSpPr txBox="1">
            <a:spLocks noChangeArrowheads="1"/>
          </p:cNvSpPr>
          <p:nvPr/>
        </p:nvSpPr>
        <p:spPr bwMode="auto">
          <a:xfrm>
            <a:off x="1941770" y="3648054"/>
            <a:ext cx="2137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eaLnBrk="1" hangingPunct="1"/>
            <a:r>
              <a:rPr lang="ru-RU" sz="2000" b="1" dirty="0" smtClean="0">
                <a:effectLst>
                  <a:outerShdw blurRad="38100" dist="38100" dir="2700000" algn="tl">
                    <a:srgbClr val="000000">
                      <a:alpha val="43137"/>
                    </a:srgbClr>
                  </a:outerShdw>
                </a:effectLst>
                <a:latin typeface="+mn-lt"/>
              </a:rPr>
              <a:t>периметр</a:t>
            </a:r>
            <a:endParaRPr lang="en-US" sz="2000" dirty="0">
              <a:effectLst>
                <a:outerShdw blurRad="38100" dist="38100" dir="2700000" algn="tl">
                  <a:srgbClr val="000000">
                    <a:alpha val="43137"/>
                  </a:srgbClr>
                </a:outerShdw>
              </a:effectLst>
              <a:latin typeface="+mn-lt"/>
            </a:endParaRPr>
          </a:p>
        </p:txBody>
      </p:sp>
      <p:sp>
        <p:nvSpPr>
          <p:cNvPr id="58371" name="TextBox 22"/>
          <p:cNvSpPr txBox="1">
            <a:spLocks noChangeArrowheads="1"/>
          </p:cNvSpPr>
          <p:nvPr/>
        </p:nvSpPr>
        <p:spPr bwMode="auto">
          <a:xfrm>
            <a:off x="5616683" y="3648054"/>
            <a:ext cx="20952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eaLnBrk="1" hangingPunct="1"/>
            <a:r>
              <a:rPr lang="ru-RU" sz="2000" b="1" dirty="0">
                <a:effectLst>
                  <a:outerShdw blurRad="38100" dist="38100" dir="2700000" algn="tl">
                    <a:srgbClr val="000000">
                      <a:alpha val="43137"/>
                    </a:srgbClr>
                  </a:outerShdw>
                </a:effectLst>
                <a:latin typeface="+mn-lt"/>
              </a:rPr>
              <a:t>п</a:t>
            </a:r>
            <a:r>
              <a:rPr lang="ru-RU" sz="2000" b="1" dirty="0" smtClean="0">
                <a:effectLst>
                  <a:outerShdw blurRad="38100" dist="38100" dir="2700000" algn="tl">
                    <a:srgbClr val="000000">
                      <a:alpha val="43137"/>
                    </a:srgbClr>
                  </a:outerShdw>
                </a:effectLst>
                <a:latin typeface="+mn-lt"/>
              </a:rPr>
              <a:t>лощадь</a:t>
            </a:r>
            <a:endParaRPr lang="en-US" sz="2000" dirty="0">
              <a:effectLst>
                <a:outerShdw blurRad="38100" dist="38100" dir="2700000" algn="tl">
                  <a:srgbClr val="000000">
                    <a:alpha val="43137"/>
                  </a:srgbClr>
                </a:outerShdw>
              </a:effectLst>
              <a:latin typeface="+mn-lt"/>
            </a:endParaRPr>
          </a:p>
        </p:txBody>
      </p:sp>
      <p:sp>
        <p:nvSpPr>
          <p:cNvPr id="58372" name="TextBox 23"/>
          <p:cNvSpPr txBox="1">
            <a:spLocks noChangeArrowheads="1"/>
          </p:cNvSpPr>
          <p:nvPr/>
        </p:nvSpPr>
        <p:spPr bwMode="auto">
          <a:xfrm>
            <a:off x="491331" y="4440134"/>
            <a:ext cx="42165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algn="ctr" eaLnBrk="1" hangingPunct="1"/>
            <a:r>
              <a:rPr lang="ru-RU" sz="2000" b="1" dirty="0">
                <a:effectLst>
                  <a:outerShdw blurRad="38100" dist="38100" dir="2700000" algn="tl">
                    <a:srgbClr val="000000">
                      <a:alpha val="43137"/>
                    </a:srgbClr>
                  </a:outerShdw>
                </a:effectLst>
                <a:latin typeface="+mn-lt"/>
              </a:rPr>
              <a:t>б</a:t>
            </a:r>
            <a:r>
              <a:rPr lang="ru-RU" sz="2000" b="1" dirty="0" smtClean="0">
                <a:effectLst>
                  <a:outerShdw blurRad="38100" dist="38100" dir="2700000" algn="tl">
                    <a:srgbClr val="000000">
                      <a:alpha val="43137"/>
                    </a:srgbClr>
                  </a:outerShdw>
                </a:effectLst>
                <a:latin typeface="+mn-lt"/>
              </a:rPr>
              <a:t>ольшой и малый</a:t>
            </a:r>
          </a:p>
          <a:p>
            <a:pPr algn="ctr" eaLnBrk="1" hangingPunct="1"/>
            <a:r>
              <a:rPr lang="ru-RU" sz="2000" b="1" dirty="0" smtClean="0">
                <a:effectLst>
                  <a:outerShdw blurRad="38100" dist="38100" dir="2700000" algn="tl">
                    <a:srgbClr val="000000">
                      <a:alpha val="43137"/>
                    </a:srgbClr>
                  </a:outerShdw>
                </a:effectLst>
                <a:latin typeface="+mn-lt"/>
              </a:rPr>
              <a:t> перпендикулярные диаметры</a:t>
            </a:r>
            <a:endParaRPr lang="en-US" sz="2000" dirty="0">
              <a:effectLst>
                <a:outerShdw blurRad="38100" dist="38100" dir="2700000" algn="tl">
                  <a:srgbClr val="000000">
                    <a:alpha val="43137"/>
                  </a:srgbClr>
                </a:outerShdw>
              </a:effectLst>
              <a:latin typeface="+mn-lt"/>
            </a:endParaRPr>
          </a:p>
        </p:txBody>
      </p:sp>
      <p:sp>
        <p:nvSpPr>
          <p:cNvPr id="58373" name="TextBox 87"/>
          <p:cNvSpPr txBox="1">
            <a:spLocks noChangeArrowheads="1"/>
          </p:cNvSpPr>
          <p:nvPr/>
        </p:nvSpPr>
        <p:spPr bwMode="auto">
          <a:xfrm>
            <a:off x="1191656" y="5551633"/>
            <a:ext cx="5172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pitchFamily="1" charset="-128"/>
              </a:defRPr>
            </a:lvl1pPr>
            <a:lvl2pPr marL="742950" indent="-285750" eaLnBrk="0" hangingPunct="0">
              <a:defRPr>
                <a:solidFill>
                  <a:schemeClr val="tx1"/>
                </a:solidFill>
                <a:latin typeface="Arial" pitchFamily="34" charset="0"/>
                <a:ea typeface="ヒラギノ角ゴ Pro W3" pitchFamily="1" charset="-128"/>
              </a:defRPr>
            </a:lvl2pPr>
            <a:lvl3pPr marL="1143000" indent="-228600" eaLnBrk="0" hangingPunct="0">
              <a:defRPr>
                <a:solidFill>
                  <a:schemeClr val="tx1"/>
                </a:solidFill>
                <a:latin typeface="Arial" pitchFamily="34" charset="0"/>
                <a:ea typeface="ヒラギノ角ゴ Pro W3" pitchFamily="1" charset="-128"/>
              </a:defRPr>
            </a:lvl3pPr>
            <a:lvl4pPr marL="1600200" indent="-228600" eaLnBrk="0" hangingPunct="0">
              <a:defRPr>
                <a:solidFill>
                  <a:schemeClr val="tx1"/>
                </a:solidFill>
                <a:latin typeface="Arial" pitchFamily="34" charset="0"/>
                <a:ea typeface="ヒラギノ角ゴ Pro W3" pitchFamily="1" charset="-128"/>
              </a:defRPr>
            </a:lvl4pPr>
            <a:lvl5pPr marL="2057400" indent="-228600" eaLnBrk="0" hangingPunct="0">
              <a:defRPr>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 charset="-128"/>
              </a:defRPr>
            </a:lvl9pPr>
          </a:lstStyle>
          <a:p>
            <a:pPr eaLnBrk="1" hangingPunct="1"/>
            <a:r>
              <a:rPr lang="ru-RU" sz="2000" b="1" dirty="0">
                <a:effectLst>
                  <a:outerShdw blurRad="38100" dist="38100" dir="2700000" algn="tl">
                    <a:srgbClr val="000000">
                      <a:alpha val="43137"/>
                    </a:srgbClr>
                  </a:outerShdw>
                </a:effectLst>
                <a:latin typeface="+mn-lt"/>
              </a:rPr>
              <a:t>р</a:t>
            </a:r>
            <a:r>
              <a:rPr lang="ru-RU" sz="2000" b="1" dirty="0" smtClean="0">
                <a:effectLst>
                  <a:outerShdw blurRad="38100" dist="38100" dir="2700000" algn="tl">
                    <a:srgbClr val="000000">
                      <a:alpha val="43137"/>
                    </a:srgbClr>
                  </a:outerShdw>
                </a:effectLst>
                <a:latin typeface="+mn-lt"/>
              </a:rPr>
              <a:t>асчетный средний диаметр</a:t>
            </a:r>
            <a:endParaRPr lang="en-US" sz="2000" dirty="0">
              <a:effectLst>
                <a:outerShdw blurRad="38100" dist="38100" dir="2700000" algn="tl">
                  <a:srgbClr val="000000">
                    <a:alpha val="43137"/>
                  </a:srgbClr>
                </a:outerShdw>
              </a:effectLst>
              <a:latin typeface="+mn-lt"/>
            </a:endParaRPr>
          </a:p>
        </p:txBody>
      </p:sp>
      <p:pic>
        <p:nvPicPr>
          <p:cNvPr id="583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183" y="2076326"/>
            <a:ext cx="2286000" cy="1501775"/>
          </a:xfrm>
          <a:prstGeom prst="rect">
            <a:avLst/>
          </a:prstGeom>
          <a:solidFill>
            <a:srgbClr val="400080"/>
          </a:solidFill>
          <a:ln w="9525" algn="ctr">
            <a:solidFill>
              <a:srgbClr val="400080"/>
            </a:solidFill>
            <a:miter lim="800000"/>
            <a:headEnd/>
            <a:tailEnd/>
          </a:ln>
          <a:effectLst/>
          <a:extLst/>
        </p:spPr>
      </p:pic>
      <p:pic>
        <p:nvPicPr>
          <p:cNvPr id="583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226" y="2085976"/>
            <a:ext cx="2286000" cy="1501775"/>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58376" name="Group 41"/>
          <p:cNvGrpSpPr>
            <a:grpSpLocks/>
          </p:cNvGrpSpPr>
          <p:nvPr/>
        </p:nvGrpSpPr>
        <p:grpSpPr bwMode="auto">
          <a:xfrm>
            <a:off x="5711826" y="2430464"/>
            <a:ext cx="952500" cy="752475"/>
            <a:chOff x="6705600" y="3139454"/>
            <a:chExt cx="1026326" cy="830302"/>
          </a:xfrm>
        </p:grpSpPr>
        <p:cxnSp>
          <p:nvCxnSpPr>
            <p:cNvPr id="10" name="Straight Connector 9"/>
            <p:cNvCxnSpPr/>
            <p:nvPr/>
          </p:nvCxnSpPr>
          <p:spPr>
            <a:xfrm>
              <a:off x="6705600" y="3374181"/>
              <a:ext cx="0" cy="2539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38101" y="3321630"/>
              <a:ext cx="0" cy="373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72312" y="3286596"/>
              <a:ext cx="0" cy="4361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8233" y="3251562"/>
              <a:ext cx="0" cy="513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42443" y="3228790"/>
              <a:ext cx="0" cy="5640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76654" y="3200763"/>
              <a:ext cx="0" cy="6271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12576" y="3195508"/>
              <a:ext cx="0" cy="662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53629" y="3172736"/>
              <a:ext cx="0" cy="7216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94682" y="3165729"/>
              <a:ext cx="0" cy="7479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4024" y="3153468"/>
              <a:ext cx="0" cy="7777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71656" y="3160474"/>
              <a:ext cx="0" cy="7812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112709" y="3146461"/>
              <a:ext cx="0" cy="8145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55473" y="3153468"/>
              <a:ext cx="0" cy="816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198236" y="3146461"/>
              <a:ext cx="0" cy="8145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41001" y="3146461"/>
              <a:ext cx="0" cy="8145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76921" y="3146461"/>
              <a:ext cx="0" cy="8145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19686" y="3142957"/>
              <a:ext cx="0" cy="816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362449" y="3139454"/>
              <a:ext cx="0" cy="816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03502" y="3146461"/>
              <a:ext cx="0" cy="8145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446266" y="3153468"/>
              <a:ext cx="0" cy="8057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490740" y="3165729"/>
              <a:ext cx="0" cy="7900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33503" y="3179742"/>
              <a:ext cx="0" cy="7619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74556" y="3193756"/>
              <a:ext cx="0" cy="7199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613899" y="3228790"/>
              <a:ext cx="0" cy="6656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654952" y="3248059"/>
              <a:ext cx="0" cy="609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694294" y="3311120"/>
              <a:ext cx="0" cy="5167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731926" y="3396952"/>
              <a:ext cx="0" cy="3958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83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226" y="4722876"/>
            <a:ext cx="2286000" cy="1501775"/>
          </a:xfrm>
          <a:prstGeom prst="rect">
            <a:avLst/>
          </a:prstGeom>
          <a:noFill/>
          <a:ln w="9525" algn="ctr">
            <a:solidFill>
              <a:srgbClr val="400080"/>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38" name="Curved Connector 37"/>
          <p:cNvCxnSpPr/>
          <p:nvPr/>
        </p:nvCxnSpPr>
        <p:spPr>
          <a:xfrm flipV="1">
            <a:off x="4757739" y="5646801"/>
            <a:ext cx="1106487" cy="123825"/>
          </a:xfrm>
          <a:prstGeom prst="curvedConnector3">
            <a:avLst/>
          </a:prstGeom>
          <a:ln>
            <a:solidFill>
              <a:srgbClr val="C00000"/>
            </a:solidFill>
            <a:tailEnd type="arrow"/>
          </a:ln>
        </p:spPr>
        <p:style>
          <a:lnRef idx="3">
            <a:schemeClr val="accent6"/>
          </a:lnRef>
          <a:fillRef idx="0">
            <a:schemeClr val="accent6"/>
          </a:fillRef>
          <a:effectRef idx="2">
            <a:schemeClr val="accent6"/>
          </a:effectRef>
          <a:fontRef idx="minor">
            <a:schemeClr val="tx1"/>
          </a:fontRef>
        </p:style>
      </p:cxnSp>
      <p:cxnSp>
        <p:nvCxnSpPr>
          <p:cNvPr id="39" name="Curved Connector 38"/>
          <p:cNvCxnSpPr/>
          <p:nvPr/>
        </p:nvCxnSpPr>
        <p:spPr>
          <a:xfrm>
            <a:off x="4462808" y="4859483"/>
            <a:ext cx="1101725" cy="473075"/>
          </a:xfrm>
          <a:prstGeom prst="curvedConnector3">
            <a:avLst/>
          </a:prstGeom>
          <a:ln>
            <a:solidFill>
              <a:srgbClr val="008AF2"/>
            </a:solidFill>
            <a:tailEnd type="arrow"/>
          </a:ln>
        </p:spPr>
        <p:style>
          <a:lnRef idx="3">
            <a:schemeClr val="accent6"/>
          </a:lnRef>
          <a:fillRef idx="0">
            <a:schemeClr val="accent6"/>
          </a:fillRef>
          <a:effectRef idx="2">
            <a:schemeClr val="accent6"/>
          </a:effectRef>
          <a:fontRef idx="minor">
            <a:schemeClr val="tx1"/>
          </a:fontRef>
        </p:style>
      </p:cxnSp>
      <p:cxnSp>
        <p:nvCxnSpPr>
          <p:cNvPr id="40" name="Curved Connector 39"/>
          <p:cNvCxnSpPr/>
          <p:nvPr/>
        </p:nvCxnSpPr>
        <p:spPr>
          <a:xfrm>
            <a:off x="4462808" y="4859483"/>
            <a:ext cx="1806575" cy="327025"/>
          </a:xfrm>
          <a:prstGeom prst="curvedConnector3">
            <a:avLst/>
          </a:prstGeom>
          <a:ln>
            <a:solidFill>
              <a:srgbClr val="008AF2"/>
            </a:solidFill>
            <a:tailEnd type="arrow"/>
          </a:ln>
        </p:spPr>
        <p:style>
          <a:lnRef idx="3">
            <a:schemeClr val="accent6"/>
          </a:lnRef>
          <a:fillRef idx="0">
            <a:schemeClr val="accent6"/>
          </a:fillRef>
          <a:effectRef idx="2">
            <a:schemeClr val="accent6"/>
          </a:effectRef>
          <a:fontRef idx="minor">
            <a:schemeClr val="tx1"/>
          </a:fontRef>
        </p:style>
      </p:cxnSp>
      <p:sp>
        <p:nvSpPr>
          <p:cNvPr id="58381" name="Title 1"/>
          <p:cNvSpPr>
            <a:spLocks noGrp="1"/>
          </p:cNvSpPr>
          <p:nvPr>
            <p:ph type="title"/>
          </p:nvPr>
        </p:nvSpPr>
        <p:spPr>
          <a:xfrm>
            <a:off x="100584" y="209933"/>
            <a:ext cx="8933687" cy="1312480"/>
          </a:xfrm>
        </p:spPr>
        <p:txBody>
          <a:bodyPr>
            <a:noAutofit/>
          </a:bodyPr>
          <a:lstStyle/>
          <a:p>
            <a:pPr algn="ctr"/>
            <a:r>
              <a:rPr lang="ru-RU" sz="4000" b="1" cap="none" dirty="0" smtClean="0">
                <a:solidFill>
                  <a:srgbClr val="400080"/>
                </a:solidFill>
                <a:cs typeface="Myriad Pro Light" pitchFamily="34" charset="0"/>
              </a:rPr>
              <a:t>Измерение периметра и площади аортального кольца с помощью КТ</a:t>
            </a:r>
            <a:endParaRPr lang="en-US" sz="4000" b="1" cap="none" dirty="0" smtClean="0">
              <a:solidFill>
                <a:srgbClr val="400080"/>
              </a:solidFill>
              <a:cs typeface="Myriad Pro Light" pitchFamily="34" charset="0"/>
            </a:endParaRPr>
          </a:p>
        </p:txBody>
      </p:sp>
    </p:spTree>
    <p:extLst>
      <p:ext uri="{BB962C8B-B14F-4D97-AF65-F5344CB8AC3E}">
        <p14:creationId xmlns:p14="http://schemas.microsoft.com/office/powerpoint/2010/main" val="790638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81"/>
                                        </p:tgtEl>
                                        <p:attrNameLst>
                                          <p:attrName>style.visibility</p:attrName>
                                        </p:attrNameLst>
                                      </p:cBhvr>
                                      <p:to>
                                        <p:strVal val="visible"/>
                                      </p:to>
                                    </p:set>
                                    <p:animEffect transition="in" filter="fade">
                                      <p:cBhvr>
                                        <p:cTn id="7" dur="5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197428" y="3338013"/>
            <a:ext cx="7496465" cy="3677930"/>
          </a:xfrm>
          <a:prstGeom prst="rect">
            <a:avLst/>
          </a:prstGeom>
        </p:spPr>
        <p:txBody>
          <a:bodyPr wrap="square">
            <a:spAutoFit/>
          </a:bodyPr>
          <a:lstStyle/>
          <a:p>
            <a:pPr>
              <a:defRPr/>
            </a:pPr>
            <a:endParaRPr lang="en-US" b="1" dirty="0" smtClean="0">
              <a:solidFill>
                <a:schemeClr val="tx2"/>
              </a:solidFill>
            </a:endParaRPr>
          </a:p>
          <a:p>
            <a:pPr marL="285750" indent="-285750">
              <a:lnSpc>
                <a:spcPct val="150000"/>
              </a:lnSpc>
              <a:buClr>
                <a:schemeClr val="tx1"/>
              </a:buClr>
              <a:buFont typeface="Wingdings" panose="05000000000000000000" pitchFamily="2" charset="2"/>
              <a:buChar char="Ø"/>
              <a:defRPr/>
            </a:pPr>
            <a:r>
              <a:rPr lang="ru-RU" sz="1600" b="1" dirty="0" smtClean="0"/>
              <a:t>5% лиц старше 75 лет имеют стеноз устья аорты (АС)</a:t>
            </a:r>
          </a:p>
          <a:p>
            <a:pPr marL="285750" indent="-285750">
              <a:lnSpc>
                <a:spcPct val="150000"/>
              </a:lnSpc>
              <a:buClr>
                <a:schemeClr val="tx1"/>
              </a:buClr>
              <a:buFont typeface="Wingdings" panose="05000000000000000000" pitchFamily="2" charset="2"/>
              <a:buChar char="Ø"/>
              <a:defRPr/>
            </a:pPr>
            <a:r>
              <a:rPr lang="ru-RU" sz="1600" b="1" dirty="0" smtClean="0"/>
              <a:t>характерно клинически  тяжелое течение:  </a:t>
            </a:r>
            <a:r>
              <a:rPr lang="ru-RU" sz="1600" b="1" dirty="0"/>
              <a:t>стенокардия, обмороки, СН</a:t>
            </a:r>
          </a:p>
          <a:p>
            <a:pPr marL="285750" indent="-285750">
              <a:lnSpc>
                <a:spcPct val="150000"/>
              </a:lnSpc>
              <a:buFont typeface="Wingdings" panose="05000000000000000000" pitchFamily="2" charset="2"/>
              <a:buChar char="Ø"/>
              <a:defRPr/>
            </a:pPr>
            <a:r>
              <a:rPr lang="ru-RU" sz="1600" b="1" dirty="0"/>
              <a:t>выраженный кальцинированный АС по данным эхокардиографии</a:t>
            </a:r>
          </a:p>
          <a:p>
            <a:pPr marL="4310063" indent="-180975">
              <a:buFont typeface="Wingdings" charset="2"/>
              <a:buChar char="ü"/>
              <a:defRPr/>
            </a:pPr>
            <a:r>
              <a:rPr lang="ru-RU" sz="1600" b="1" dirty="0"/>
              <a:t> </a:t>
            </a:r>
            <a:r>
              <a:rPr lang="de-DE" sz="1600" b="1" dirty="0"/>
              <a:t>S</a:t>
            </a:r>
            <a:r>
              <a:rPr lang="ru-RU" sz="1600" b="1" baseline="-25000" dirty="0"/>
              <a:t>АО</a:t>
            </a:r>
            <a:r>
              <a:rPr lang="de-DE" sz="1600" b="1" dirty="0"/>
              <a:t> </a:t>
            </a:r>
            <a:r>
              <a:rPr lang="ru-RU" sz="1600" b="1" dirty="0"/>
              <a:t>&lt; 0,8 см</a:t>
            </a:r>
            <a:r>
              <a:rPr lang="ru-RU" sz="1600" b="1" baseline="30000" dirty="0"/>
              <a:t>2</a:t>
            </a:r>
            <a:endParaRPr lang="ru-RU" sz="1600" b="1" dirty="0"/>
          </a:p>
          <a:p>
            <a:pPr marL="4310063" indent="-180975">
              <a:buFont typeface="Wingdings" charset="2"/>
              <a:buChar char="ü"/>
              <a:defRPr/>
            </a:pPr>
            <a:r>
              <a:rPr lang="ru-RU" sz="1600" b="1" dirty="0"/>
              <a:t> индекс </a:t>
            </a:r>
            <a:r>
              <a:rPr lang="de-DE" sz="1600" b="1" dirty="0"/>
              <a:t>S</a:t>
            </a:r>
            <a:r>
              <a:rPr lang="ru-RU" sz="1600" b="1" baseline="-25000" dirty="0"/>
              <a:t>АО</a:t>
            </a:r>
            <a:r>
              <a:rPr lang="ru-RU" sz="1600" b="1" dirty="0"/>
              <a:t> &lt; 0,6 см</a:t>
            </a:r>
            <a:r>
              <a:rPr lang="ru-RU" sz="1600" b="1" baseline="30000" dirty="0"/>
              <a:t>2</a:t>
            </a:r>
            <a:r>
              <a:rPr lang="ru-RU" sz="1600" b="1" dirty="0"/>
              <a:t>/м</a:t>
            </a:r>
            <a:r>
              <a:rPr lang="ru-RU" sz="1600" b="1" baseline="30000" dirty="0"/>
              <a:t>2</a:t>
            </a:r>
            <a:r>
              <a:rPr lang="ru-RU" sz="1600" b="1" dirty="0"/>
              <a:t>,</a:t>
            </a:r>
          </a:p>
          <a:p>
            <a:pPr marL="4310063" indent="-180975">
              <a:buFont typeface="Wingdings" charset="2"/>
              <a:buChar char="ü"/>
              <a:defRPr/>
            </a:pPr>
            <a:r>
              <a:rPr lang="ru-RU" sz="1600" b="1" dirty="0"/>
              <a:t>ср. градиент &gt; 50 мм рт. ст.</a:t>
            </a:r>
          </a:p>
          <a:p>
            <a:pPr marL="4310063" indent="-180975">
              <a:buFont typeface="Wingdings" charset="2"/>
              <a:buChar char="ü"/>
              <a:defRPr/>
            </a:pPr>
            <a:r>
              <a:rPr lang="ru-RU" sz="1600" b="1" dirty="0"/>
              <a:t> </a:t>
            </a:r>
            <a:r>
              <a:rPr lang="de-DE" sz="1600" b="1" dirty="0" err="1"/>
              <a:t>V</a:t>
            </a:r>
            <a:r>
              <a:rPr lang="de-DE" sz="1600" b="1" baseline="-25000" dirty="0" err="1"/>
              <a:t>ma</a:t>
            </a:r>
            <a:r>
              <a:rPr lang="en-US" sz="1600" b="1" baseline="-25000" dirty="0"/>
              <a:t>x</a:t>
            </a:r>
            <a:r>
              <a:rPr lang="en-US" sz="1600" b="1" dirty="0"/>
              <a:t> </a:t>
            </a:r>
            <a:r>
              <a:rPr lang="ru-RU" sz="1600" b="1" dirty="0"/>
              <a:t>&gt;</a:t>
            </a:r>
            <a:r>
              <a:rPr lang="en-US" sz="1600" b="1" dirty="0"/>
              <a:t> 4 </a:t>
            </a:r>
            <a:r>
              <a:rPr lang="ru-RU" sz="1600" b="1" dirty="0"/>
              <a:t>м/</a:t>
            </a:r>
            <a:r>
              <a:rPr lang="en-US" sz="1600" b="1" dirty="0"/>
              <a:t>c</a:t>
            </a:r>
            <a:endParaRPr lang="ru-RU" sz="1600" b="1" dirty="0"/>
          </a:p>
          <a:p>
            <a:pPr marL="285750" indent="-285750">
              <a:lnSpc>
                <a:spcPct val="150000"/>
              </a:lnSpc>
              <a:buClr>
                <a:schemeClr val="tx1"/>
              </a:buClr>
              <a:buFont typeface="Wingdings" panose="05000000000000000000" pitchFamily="2" charset="2"/>
              <a:buChar char="Ø"/>
              <a:defRPr/>
            </a:pPr>
            <a:r>
              <a:rPr lang="ru-RU" sz="1600" b="1" dirty="0" smtClean="0"/>
              <a:t>плохой прогноз для жизни без коррекции</a:t>
            </a:r>
          </a:p>
          <a:p>
            <a:pPr marL="285750" indent="-285750">
              <a:spcBef>
                <a:spcPts val="600"/>
              </a:spcBef>
              <a:buClr>
                <a:schemeClr val="tx1"/>
              </a:buClr>
              <a:buFont typeface="Wingdings" panose="05000000000000000000" pitchFamily="2" charset="2"/>
              <a:buChar char="Ø"/>
              <a:defRPr/>
            </a:pPr>
            <a:r>
              <a:rPr lang="ru-RU" sz="1600" b="1" dirty="0" smtClean="0"/>
              <a:t>около 30% больных АС  имеют противопоказания к открытому протезированию: риск по </a:t>
            </a:r>
            <a:r>
              <a:rPr lang="en-US" sz="1600" b="1" dirty="0" err="1" smtClean="0"/>
              <a:t>EuroScore</a:t>
            </a:r>
            <a:r>
              <a:rPr lang="en-US" sz="1600" b="1" dirty="0" smtClean="0"/>
              <a:t>  &gt;20%</a:t>
            </a:r>
            <a:r>
              <a:rPr lang="ru-RU" sz="1600" b="1" dirty="0" smtClean="0"/>
              <a:t>, по</a:t>
            </a:r>
            <a:r>
              <a:rPr lang="en-US" sz="1600" b="1" dirty="0" smtClean="0"/>
              <a:t>  STS  &gt;10%</a:t>
            </a:r>
            <a:endParaRPr lang="ru-RU" sz="1600" b="1" dirty="0" smtClean="0"/>
          </a:p>
          <a:p>
            <a:pPr>
              <a:defRPr/>
            </a:pPr>
            <a:endParaRPr lang="ru-RU" b="1" dirty="0">
              <a:solidFill>
                <a:schemeClr val="bg1"/>
              </a:solidFill>
              <a:effectLst>
                <a:outerShdw blurRad="38100" dist="38100" dir="2700000" algn="tl">
                  <a:srgbClr val="000000">
                    <a:alpha val="43137"/>
                  </a:srgbClr>
                </a:outerShdw>
              </a:effectLst>
            </a:endParaRPr>
          </a:p>
        </p:txBody>
      </p:sp>
      <p:pic>
        <p:nvPicPr>
          <p:cNvPr id="8" name="Picture 2" descr="http://media.pcronline.com/diapos/EuroPCR2012/presentations/1435-20120516_1505_PCRTrainingCentre_Bax_JeroenJ/slide006.jpg"/>
          <p:cNvPicPr>
            <a:picLocks noChangeAspect="1" noChangeArrowheads="1"/>
          </p:cNvPicPr>
          <p:nvPr/>
        </p:nvPicPr>
        <p:blipFill>
          <a:blip r:embed="rId5" cstate="print"/>
          <a:srcRect l="2273" t="33333" r="43182" b="18182"/>
          <a:stretch>
            <a:fillRect/>
          </a:stretch>
        </p:blipFill>
        <p:spPr bwMode="auto">
          <a:xfrm>
            <a:off x="6029598" y="1698831"/>
            <a:ext cx="2664296" cy="1776198"/>
          </a:xfrm>
          <a:prstGeom prst="rect">
            <a:avLst/>
          </a:prstGeom>
          <a:noFill/>
          <a:ln w="9525" cmpd="sng">
            <a:solidFill>
              <a:srgbClr val="400080"/>
            </a:solidFill>
          </a:ln>
        </p:spPr>
      </p:pic>
      <p:pic>
        <p:nvPicPr>
          <p:cNvPr id="9" name="Picture 3"/>
          <p:cNvPicPr>
            <a:picLocks noChangeAspect="1" noChangeArrowheads="1"/>
          </p:cNvPicPr>
          <p:nvPr/>
        </p:nvPicPr>
        <p:blipFill>
          <a:blip r:embed="rId6" cstate="print"/>
          <a:srcRect/>
          <a:stretch>
            <a:fillRect/>
          </a:stretch>
        </p:blipFill>
        <p:spPr bwMode="auto">
          <a:xfrm>
            <a:off x="522082" y="1698831"/>
            <a:ext cx="2662200" cy="1774800"/>
          </a:xfrm>
          <a:prstGeom prst="rect">
            <a:avLst/>
          </a:prstGeom>
          <a:noFill/>
          <a:ln w="9525" cmpd="sng">
            <a:solidFill>
              <a:srgbClr val="400080"/>
            </a:solidFill>
            <a:miter lim="800000"/>
            <a:headEnd/>
            <a:tailEnd/>
          </a:ln>
        </p:spPr>
      </p:pic>
      <p:sp>
        <p:nvSpPr>
          <p:cNvPr id="11" name="TextBox 10"/>
          <p:cNvSpPr txBox="1"/>
          <p:nvPr/>
        </p:nvSpPr>
        <p:spPr>
          <a:xfrm>
            <a:off x="13793" y="116632"/>
            <a:ext cx="9144001" cy="1323439"/>
          </a:xfrm>
          <a:prstGeom prst="rect">
            <a:avLst/>
          </a:prstGeom>
          <a:noFill/>
        </p:spPr>
        <p:txBody>
          <a:bodyPr wrap="square" lIns="36000" rIns="36000" rtlCol="0">
            <a:spAutoFit/>
          </a:bodyPr>
          <a:lstStyle/>
          <a:p>
            <a:pPr algn="ctr"/>
            <a:r>
              <a:rPr lang="ru-RU" sz="4000" b="1" dirty="0" smtClean="0">
                <a:solidFill>
                  <a:srgbClr val="400080"/>
                </a:solidFill>
                <a:effectLst>
                  <a:outerShdw blurRad="38100" dist="38100" dir="2700000" algn="tl">
                    <a:srgbClr val="000000">
                      <a:alpha val="43137"/>
                    </a:srgbClr>
                  </a:outerShdw>
                </a:effectLst>
              </a:rPr>
              <a:t>Характеристика пациентов                            с аортальным стенозом</a:t>
            </a:r>
            <a:endParaRPr lang="ru-RU" sz="4000" b="1" dirty="0">
              <a:solidFill>
                <a:srgbClr val="400080"/>
              </a:solidFill>
              <a:effectLst>
                <a:outerShdw blurRad="38100" dist="38100" dir="2700000" algn="tl">
                  <a:srgbClr val="000000">
                    <a:alpha val="43137"/>
                  </a:srgbClr>
                </a:outerShdw>
              </a:effectLst>
            </a:endParaRPr>
          </a:p>
        </p:txBody>
      </p:sp>
      <p:pic>
        <p:nvPicPr>
          <p:cNvPr id="6" name="M2013092221094526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3405156" y="1698831"/>
            <a:ext cx="2366400" cy="1774800"/>
          </a:xfrm>
          <a:prstGeom prst="rect">
            <a:avLst/>
          </a:prstGeom>
          <a:ln w="9525" cmpd="sng">
            <a:solidFill>
              <a:srgbClr val="400080"/>
            </a:solidFill>
          </a:ln>
        </p:spPr>
      </p:pic>
    </p:spTree>
    <p:extLst>
      <p:ext uri="{BB962C8B-B14F-4D97-AF65-F5344CB8AC3E}">
        <p14:creationId xmlns:p14="http://schemas.microsoft.com/office/powerpoint/2010/main" val="581241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0"/>
            <a:ext cx="8200211" cy="1312480"/>
          </a:xfrm>
        </p:spPr>
        <p:txBody>
          <a:bodyPr>
            <a:normAutofit/>
          </a:bodyPr>
          <a:lstStyle/>
          <a:p>
            <a:pPr algn="ctr"/>
            <a:r>
              <a:rPr lang="ru-RU" sz="4000" b="1" cap="none" dirty="0" err="1" smtClean="0">
                <a:solidFill>
                  <a:srgbClr val="400080"/>
                </a:solidFill>
              </a:rPr>
              <a:t>Чреспищеводная</a:t>
            </a:r>
            <a:r>
              <a:rPr lang="ru-RU" sz="4000" b="1" cap="none" dirty="0" smtClean="0">
                <a:solidFill>
                  <a:srgbClr val="400080"/>
                </a:solidFill>
              </a:rPr>
              <a:t> 3</a:t>
            </a:r>
            <a:r>
              <a:rPr lang="en-US" sz="4000" b="1" cap="none" dirty="0" smtClean="0">
                <a:solidFill>
                  <a:srgbClr val="400080"/>
                </a:solidFill>
              </a:rPr>
              <a:t>D</a:t>
            </a:r>
            <a:r>
              <a:rPr lang="ru-RU" sz="4000" b="1" cap="none" dirty="0" smtClean="0">
                <a:solidFill>
                  <a:srgbClr val="400080"/>
                </a:solidFill>
              </a:rPr>
              <a:t> </a:t>
            </a:r>
            <a:r>
              <a:rPr lang="ru-RU" sz="4000" b="1" cap="none" dirty="0" err="1" smtClean="0">
                <a:solidFill>
                  <a:srgbClr val="400080"/>
                </a:solidFill>
              </a:rPr>
              <a:t>ЭхоКГ</a:t>
            </a:r>
            <a:r>
              <a:rPr lang="ru-RU" sz="4000" b="1" cap="none" dirty="0" smtClean="0">
                <a:solidFill>
                  <a:srgbClr val="400080"/>
                </a:solidFill>
              </a:rPr>
              <a:t> </a:t>
            </a:r>
            <a:r>
              <a:rPr lang="en-US" sz="4000" b="1" cap="none" dirty="0" smtClean="0">
                <a:solidFill>
                  <a:srgbClr val="400080"/>
                </a:solidFill>
              </a:rPr>
              <a:t>vs </a:t>
            </a:r>
            <a:r>
              <a:rPr lang="ru-RU" sz="4000" b="1" cap="none" dirty="0" smtClean="0">
                <a:solidFill>
                  <a:srgbClr val="400080"/>
                </a:solidFill>
              </a:rPr>
              <a:t>КТ</a:t>
            </a:r>
            <a:endParaRPr lang="ru-RU" sz="4000" b="1" cap="none" dirty="0">
              <a:solidFill>
                <a:srgbClr val="400080"/>
              </a:solidFill>
            </a:endParaRPr>
          </a:p>
        </p:txBody>
      </p:sp>
      <p:pic>
        <p:nvPicPr>
          <p:cNvPr id="3" name="Изображение 2"/>
          <p:cNvPicPr>
            <a:picLocks noChangeAspect="1"/>
          </p:cNvPicPr>
          <p:nvPr/>
        </p:nvPicPr>
        <p:blipFill rotWithShape="1">
          <a:blip r:embed="rId2"/>
          <a:srcRect l="2012" t="16447" r="2988" b="965"/>
          <a:stretch/>
        </p:blipFill>
        <p:spPr>
          <a:xfrm>
            <a:off x="972943" y="1618737"/>
            <a:ext cx="7083661" cy="4425448"/>
          </a:xfrm>
          <a:prstGeom prst="rect">
            <a:avLst/>
          </a:prstGeom>
          <a:ln>
            <a:solidFill>
              <a:srgbClr val="400080"/>
            </a:solidFill>
          </a:ln>
        </p:spPr>
      </p:pic>
    </p:spTree>
    <p:extLst>
      <p:ext uri="{BB962C8B-B14F-4D97-AF65-F5344CB8AC3E}">
        <p14:creationId xmlns:p14="http://schemas.microsoft.com/office/powerpoint/2010/main" val="1565198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82296" y="302349"/>
            <a:ext cx="8970263" cy="1312480"/>
          </a:xfrm>
        </p:spPr>
        <p:txBody>
          <a:bodyPr>
            <a:noAutofit/>
          </a:bodyPr>
          <a:lstStyle/>
          <a:p>
            <a:pPr algn="ctr"/>
            <a:r>
              <a:rPr lang="ru-RU" sz="4000" b="1" cap="none" dirty="0">
                <a:solidFill>
                  <a:srgbClr val="400080"/>
                </a:solidFill>
              </a:rPr>
              <a:t>Оценка корня </a:t>
            </a:r>
            <a:r>
              <a:rPr lang="ru-RU" sz="4000" b="1" cap="none" dirty="0" smtClean="0">
                <a:solidFill>
                  <a:srgbClr val="400080"/>
                </a:solidFill>
              </a:rPr>
              <a:t>аорты </a:t>
            </a:r>
            <a:r>
              <a:rPr lang="ru-RU" sz="4000" b="1" cap="none" dirty="0">
                <a:solidFill>
                  <a:srgbClr val="400080"/>
                </a:solidFill>
              </a:rPr>
              <a:t>и фиброзного кольца с помощью 3</a:t>
            </a:r>
            <a:r>
              <a:rPr lang="en-US" sz="4000" b="1" cap="none" dirty="0">
                <a:solidFill>
                  <a:srgbClr val="400080"/>
                </a:solidFill>
              </a:rPr>
              <a:t>D</a:t>
            </a:r>
            <a:r>
              <a:rPr lang="ru-RU" sz="4000" b="1" cap="none" dirty="0">
                <a:solidFill>
                  <a:srgbClr val="400080"/>
                </a:solidFill>
              </a:rPr>
              <a:t> </a:t>
            </a:r>
            <a:r>
              <a:rPr lang="ru-RU" sz="4000" b="1" cap="none" dirty="0" err="1" smtClean="0">
                <a:solidFill>
                  <a:srgbClr val="400080"/>
                </a:solidFill>
              </a:rPr>
              <a:t>ЭхоКГ</a:t>
            </a:r>
            <a:endParaRPr lang="ru-RU" sz="4000" b="1" cap="none" dirty="0">
              <a:solidFill>
                <a:srgbClr val="400080"/>
              </a:solidFill>
            </a:endParaRPr>
          </a:p>
        </p:txBody>
      </p:sp>
      <p:pic>
        <p:nvPicPr>
          <p:cNvPr id="3" name="Изображение 2"/>
          <p:cNvPicPr>
            <a:picLocks noChangeAspect="1"/>
          </p:cNvPicPr>
          <p:nvPr/>
        </p:nvPicPr>
        <p:blipFill rotWithShape="1">
          <a:blip r:embed="rId2"/>
          <a:srcRect t="1" r="53560" b="1403"/>
          <a:stretch/>
        </p:blipFill>
        <p:spPr>
          <a:xfrm>
            <a:off x="976183" y="2220091"/>
            <a:ext cx="3339785" cy="3266309"/>
          </a:xfrm>
          <a:prstGeom prst="rect">
            <a:avLst/>
          </a:prstGeom>
          <a:ln>
            <a:solidFill>
              <a:srgbClr val="400080"/>
            </a:solidFill>
          </a:ln>
        </p:spPr>
      </p:pic>
      <p:pic>
        <p:nvPicPr>
          <p:cNvPr id="4" name="Рисунок 3"/>
          <p:cNvPicPr>
            <a:picLocks noChangeAspect="1"/>
          </p:cNvPicPr>
          <p:nvPr/>
        </p:nvPicPr>
        <p:blipFill rotWithShape="1">
          <a:blip r:embed="rId3"/>
          <a:srcRect l="56632" t="7004" r="866" b="987"/>
          <a:stretch/>
        </p:blipFill>
        <p:spPr>
          <a:xfrm>
            <a:off x="4989454" y="2220091"/>
            <a:ext cx="3276722" cy="3257165"/>
          </a:xfrm>
          <a:prstGeom prst="rect">
            <a:avLst/>
          </a:prstGeom>
          <a:ln>
            <a:solidFill>
              <a:srgbClr val="400080"/>
            </a:solidFill>
          </a:ln>
        </p:spPr>
      </p:pic>
    </p:spTree>
    <p:extLst>
      <p:ext uri="{BB962C8B-B14F-4D97-AF65-F5344CB8AC3E}">
        <p14:creationId xmlns:p14="http://schemas.microsoft.com/office/powerpoint/2010/main" val="759752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rotWithShape="1">
          <a:blip r:embed="rId2"/>
          <a:srcRect l="61319" t="45813"/>
          <a:stretch/>
        </p:blipFill>
        <p:spPr>
          <a:xfrm>
            <a:off x="9664877" y="3877056"/>
            <a:ext cx="2128989" cy="2137338"/>
          </a:xfrm>
          <a:prstGeom prst="rect">
            <a:avLst/>
          </a:prstGeom>
        </p:spPr>
      </p:pic>
      <p:pic>
        <p:nvPicPr>
          <p:cNvPr id="5" name="Рисунок 4"/>
          <p:cNvPicPr>
            <a:picLocks noChangeAspect="1"/>
          </p:cNvPicPr>
          <p:nvPr/>
        </p:nvPicPr>
        <p:blipFill rotWithShape="1">
          <a:blip r:embed="rId3"/>
          <a:srcRect l="31438"/>
          <a:stretch/>
        </p:blipFill>
        <p:spPr>
          <a:xfrm>
            <a:off x="1977783" y="1405419"/>
            <a:ext cx="2938457" cy="4608975"/>
          </a:xfrm>
          <a:prstGeom prst="rect">
            <a:avLst/>
          </a:prstGeom>
          <a:ln>
            <a:solidFill>
              <a:srgbClr val="400080"/>
            </a:solidFill>
          </a:ln>
        </p:spPr>
      </p:pic>
      <p:sp>
        <p:nvSpPr>
          <p:cNvPr id="6" name="TextBox 5"/>
          <p:cNvSpPr txBox="1"/>
          <p:nvPr/>
        </p:nvSpPr>
        <p:spPr>
          <a:xfrm>
            <a:off x="269748" y="1744217"/>
            <a:ext cx="1551246" cy="4247317"/>
          </a:xfrm>
          <a:prstGeom prst="rect">
            <a:avLst/>
          </a:prstGeom>
          <a:noFill/>
        </p:spPr>
        <p:txBody>
          <a:bodyPr wrap="square" rtlCol="0">
            <a:spAutoFit/>
          </a:bodyPr>
          <a:lstStyle/>
          <a:p>
            <a:pPr algn="r"/>
            <a:r>
              <a:rPr lang="ru-RU" b="1" dirty="0" smtClean="0">
                <a:effectLst>
                  <a:outerShdw blurRad="38100" dist="38100" dir="2700000" algn="tl">
                    <a:srgbClr val="000000">
                      <a:alpha val="43137"/>
                    </a:srgbClr>
                  </a:outerShdw>
                </a:effectLst>
              </a:rPr>
              <a:t>Ангиография</a:t>
            </a:r>
          </a:p>
          <a:p>
            <a:pPr algn="r"/>
            <a:endParaRPr lang="ru-RU" b="1" dirty="0">
              <a:effectLst>
                <a:outerShdw blurRad="38100" dist="38100" dir="2700000" algn="tl">
                  <a:srgbClr val="000000">
                    <a:alpha val="43137"/>
                  </a:srgbClr>
                </a:outerShdw>
              </a:effectLst>
            </a:endParaRPr>
          </a:p>
          <a:p>
            <a:pPr algn="r"/>
            <a:endParaRPr lang="ru-RU" b="1" dirty="0" smtClean="0">
              <a:effectLst>
                <a:outerShdw blurRad="38100" dist="38100" dir="2700000" algn="tl">
                  <a:srgbClr val="000000">
                    <a:alpha val="43137"/>
                  </a:srgbClr>
                </a:outerShdw>
              </a:effectLst>
            </a:endParaRPr>
          </a:p>
          <a:p>
            <a:pPr algn="r"/>
            <a:endParaRPr lang="ru-RU" b="1" dirty="0">
              <a:effectLst>
                <a:outerShdw blurRad="38100" dist="38100" dir="2700000" algn="tl">
                  <a:srgbClr val="000000">
                    <a:alpha val="43137"/>
                  </a:srgbClr>
                </a:outerShdw>
              </a:effectLst>
            </a:endParaRPr>
          </a:p>
          <a:p>
            <a:pPr algn="r"/>
            <a:r>
              <a:rPr lang="ru-RU" b="1" dirty="0" smtClean="0">
                <a:effectLst>
                  <a:outerShdw blurRad="38100" dist="38100" dir="2700000" algn="tl">
                    <a:srgbClr val="000000">
                      <a:alpha val="43137"/>
                    </a:srgbClr>
                  </a:outerShdw>
                </a:effectLst>
              </a:rPr>
              <a:t>2</a:t>
            </a:r>
            <a:r>
              <a:rPr lang="en-US" b="1" dirty="0" smtClean="0">
                <a:effectLst>
                  <a:outerShdw blurRad="38100" dist="38100" dir="2700000" algn="tl">
                    <a:srgbClr val="000000">
                      <a:alpha val="43137"/>
                    </a:srgbClr>
                  </a:outerShdw>
                </a:effectLst>
              </a:rPr>
              <a:t>D </a:t>
            </a:r>
            <a:r>
              <a:rPr lang="ru-RU" b="1" dirty="0" err="1" smtClean="0">
                <a:effectLst>
                  <a:outerShdw blurRad="38100" dist="38100" dir="2700000" algn="tl">
                    <a:srgbClr val="000000">
                      <a:alpha val="43137"/>
                    </a:srgbClr>
                  </a:outerShdw>
                </a:effectLst>
              </a:rPr>
              <a:t>ЭхоКГ</a:t>
            </a:r>
            <a:endParaRPr lang="ru-RU" b="1" dirty="0" smtClean="0">
              <a:effectLst>
                <a:outerShdw blurRad="38100" dist="38100" dir="2700000" algn="tl">
                  <a:srgbClr val="000000">
                    <a:alpha val="43137"/>
                  </a:srgbClr>
                </a:outerShdw>
              </a:effectLst>
            </a:endParaRPr>
          </a:p>
          <a:p>
            <a:pPr algn="r"/>
            <a:endParaRPr lang="ru-RU" b="1" dirty="0">
              <a:effectLst>
                <a:outerShdw blurRad="38100" dist="38100" dir="2700000" algn="tl">
                  <a:srgbClr val="000000">
                    <a:alpha val="43137"/>
                  </a:srgbClr>
                </a:outerShdw>
              </a:effectLst>
            </a:endParaRPr>
          </a:p>
          <a:p>
            <a:pPr algn="r"/>
            <a:endParaRPr lang="ru-RU" b="1" dirty="0" smtClean="0">
              <a:effectLst>
                <a:outerShdw blurRad="38100" dist="38100" dir="2700000" algn="tl">
                  <a:srgbClr val="000000">
                    <a:alpha val="43137"/>
                  </a:srgbClr>
                </a:outerShdw>
              </a:effectLst>
            </a:endParaRPr>
          </a:p>
          <a:p>
            <a:pPr algn="r"/>
            <a:endParaRPr lang="ru-RU" b="1" dirty="0">
              <a:effectLst>
                <a:outerShdw blurRad="38100" dist="38100" dir="2700000" algn="tl">
                  <a:srgbClr val="000000">
                    <a:alpha val="43137"/>
                  </a:srgbClr>
                </a:outerShdw>
              </a:effectLst>
            </a:endParaRPr>
          </a:p>
          <a:p>
            <a:pPr algn="r"/>
            <a:r>
              <a:rPr lang="ru-RU" b="1" dirty="0" smtClean="0">
                <a:effectLst>
                  <a:outerShdw blurRad="38100" dist="38100" dir="2700000" algn="tl">
                    <a:srgbClr val="000000">
                      <a:alpha val="43137"/>
                    </a:srgbClr>
                  </a:outerShdw>
                </a:effectLst>
              </a:rPr>
              <a:t>   </a:t>
            </a:r>
          </a:p>
          <a:p>
            <a:pPr algn="r"/>
            <a:r>
              <a:rPr lang="ru-RU" b="1" dirty="0" smtClean="0">
                <a:effectLst>
                  <a:outerShdw blurRad="38100" dist="38100" dir="2700000" algn="tl">
                    <a:srgbClr val="000000">
                      <a:alpha val="43137"/>
                    </a:srgbClr>
                  </a:outerShdw>
                </a:effectLst>
              </a:rPr>
              <a:t>3</a:t>
            </a:r>
            <a:r>
              <a:rPr lang="en-US" b="1" dirty="0" smtClean="0">
                <a:effectLst>
                  <a:outerShdw blurRad="38100" dist="38100" dir="2700000" algn="tl">
                    <a:srgbClr val="000000">
                      <a:alpha val="43137"/>
                    </a:srgbClr>
                  </a:outerShdw>
                </a:effectLst>
              </a:rPr>
              <a:t>D</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ЭхоКГ</a:t>
            </a:r>
            <a:endParaRPr lang="ru-RU" b="1" dirty="0" smtClean="0">
              <a:effectLst>
                <a:outerShdw blurRad="38100" dist="38100" dir="2700000" algn="tl">
                  <a:srgbClr val="000000">
                    <a:alpha val="43137"/>
                  </a:srgbClr>
                </a:outerShdw>
              </a:effectLst>
            </a:endParaRPr>
          </a:p>
          <a:p>
            <a:pPr algn="r"/>
            <a:endParaRPr lang="ru-RU" b="1" dirty="0">
              <a:effectLst>
                <a:outerShdw blurRad="38100" dist="38100" dir="2700000" algn="tl">
                  <a:srgbClr val="000000">
                    <a:alpha val="43137"/>
                  </a:srgbClr>
                </a:outerShdw>
              </a:effectLst>
            </a:endParaRPr>
          </a:p>
          <a:p>
            <a:pPr algn="r"/>
            <a:endParaRPr lang="ru-RU" b="1" dirty="0">
              <a:effectLst>
                <a:outerShdw blurRad="38100" dist="38100" dir="2700000" algn="tl">
                  <a:srgbClr val="000000">
                    <a:alpha val="43137"/>
                  </a:srgbClr>
                </a:outerShdw>
              </a:effectLst>
            </a:endParaRPr>
          </a:p>
          <a:p>
            <a:pPr algn="r"/>
            <a:endParaRPr lang="ru-RU" b="1" dirty="0" smtClean="0">
              <a:effectLst>
                <a:outerShdw blurRad="38100" dist="38100" dir="2700000" algn="tl">
                  <a:srgbClr val="000000">
                    <a:alpha val="43137"/>
                  </a:srgbClr>
                </a:outerShdw>
              </a:effectLst>
            </a:endParaRPr>
          </a:p>
          <a:p>
            <a:pPr algn="r"/>
            <a:r>
              <a:rPr lang="ru-RU" b="1" dirty="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               КТ</a:t>
            </a:r>
          </a:p>
          <a:p>
            <a:pPr algn="r"/>
            <a:endParaRPr lang="ru-RU" b="1" dirty="0">
              <a:effectLst>
                <a:outerShdw blurRad="38100" dist="38100" dir="2700000" algn="tl">
                  <a:srgbClr val="000000">
                    <a:alpha val="43137"/>
                  </a:srgbClr>
                </a:outerShdw>
              </a:effectLst>
            </a:endParaRPr>
          </a:p>
        </p:txBody>
      </p:sp>
      <p:sp>
        <p:nvSpPr>
          <p:cNvPr id="7" name="TextBox 6"/>
          <p:cNvSpPr txBox="1"/>
          <p:nvPr/>
        </p:nvSpPr>
        <p:spPr>
          <a:xfrm>
            <a:off x="5190559" y="2136338"/>
            <a:ext cx="3779706" cy="2585323"/>
          </a:xfrm>
          <a:prstGeom prst="rect">
            <a:avLst/>
          </a:prstGeom>
          <a:noFill/>
        </p:spPr>
        <p:txBody>
          <a:bodyPr wrap="square" rtlCol="0">
            <a:spAutoFit/>
          </a:bodyPr>
          <a:lstStyle/>
          <a:p>
            <a:pPr marL="285750" indent="-285750">
              <a:buFont typeface="Wingdings" panose="05000000000000000000" pitchFamily="2" charset="2"/>
              <a:buChar char="ü"/>
            </a:pPr>
            <a:r>
              <a:rPr lang="ru-RU" b="1" dirty="0"/>
              <a:t>Д</a:t>
            </a:r>
            <a:r>
              <a:rPr lang="ru-RU" b="1" dirty="0" smtClean="0"/>
              <a:t>ля </a:t>
            </a:r>
            <a:r>
              <a:rPr lang="ru-RU" b="1" dirty="0"/>
              <a:t>оценки диаметра аортального </a:t>
            </a:r>
            <a:r>
              <a:rPr lang="ru-RU" b="1" dirty="0" smtClean="0"/>
              <a:t>кольца следует использовать 3</a:t>
            </a:r>
            <a:r>
              <a:rPr lang="en-US" b="1" dirty="0"/>
              <a:t>D-</a:t>
            </a:r>
            <a:r>
              <a:rPr lang="ru-RU" b="1" dirty="0"/>
              <a:t>методы визуализации</a:t>
            </a:r>
            <a:r>
              <a:rPr lang="ru-RU" b="1" dirty="0" smtClean="0"/>
              <a:t>.</a:t>
            </a:r>
          </a:p>
          <a:p>
            <a:endParaRPr lang="ru-RU" b="1" dirty="0" smtClean="0"/>
          </a:p>
          <a:p>
            <a:pPr marL="285750" indent="-285750">
              <a:buFont typeface="Wingdings" panose="05000000000000000000" pitchFamily="2" charset="2"/>
              <a:buChar char="ü"/>
            </a:pPr>
            <a:r>
              <a:rPr lang="ru-RU" b="1" dirty="0" smtClean="0"/>
              <a:t>Измерения аортального кольца, получаемые с помощью 3</a:t>
            </a:r>
            <a:r>
              <a:rPr lang="en-US" b="1" dirty="0" smtClean="0"/>
              <a:t>D</a:t>
            </a:r>
            <a:r>
              <a:rPr lang="ru-RU" b="1" dirty="0" smtClean="0"/>
              <a:t>                     ЧП </a:t>
            </a:r>
            <a:r>
              <a:rPr lang="ru-RU" b="1" dirty="0" err="1" smtClean="0"/>
              <a:t>ЭхоКГ</a:t>
            </a:r>
            <a:r>
              <a:rPr lang="ru-RU" b="1" dirty="0" smtClean="0"/>
              <a:t> соответствуют таковым при КТ.</a:t>
            </a:r>
            <a:endParaRPr lang="ru-RU" b="1" dirty="0"/>
          </a:p>
        </p:txBody>
      </p:sp>
      <p:sp>
        <p:nvSpPr>
          <p:cNvPr id="8" name="TextBox 7"/>
          <p:cNvSpPr txBox="1"/>
          <p:nvPr/>
        </p:nvSpPr>
        <p:spPr>
          <a:xfrm>
            <a:off x="5897879" y="6295573"/>
            <a:ext cx="2999232" cy="338554"/>
          </a:xfrm>
          <a:prstGeom prst="rect">
            <a:avLst/>
          </a:prstGeom>
          <a:noFill/>
        </p:spPr>
        <p:txBody>
          <a:bodyPr wrap="square" rtlCol="0">
            <a:spAutoFit/>
          </a:bodyPr>
          <a:lstStyle/>
          <a:p>
            <a:r>
              <a:rPr lang="en-US" sz="1600" i="1" dirty="0" smtClean="0"/>
              <a:t>Heart 2011</a:t>
            </a:r>
            <a:r>
              <a:rPr lang="ru-RU" sz="1600" i="1" dirty="0" smtClean="0"/>
              <a:t>; 97: 1578-84.</a:t>
            </a:r>
            <a:endParaRPr lang="ru-RU" sz="1600" i="1" dirty="0"/>
          </a:p>
        </p:txBody>
      </p:sp>
      <p:sp>
        <p:nvSpPr>
          <p:cNvPr id="9" name="Название 1"/>
          <p:cNvSpPr>
            <a:spLocks noGrp="1"/>
          </p:cNvSpPr>
          <p:nvPr>
            <p:ph type="title"/>
          </p:nvPr>
        </p:nvSpPr>
        <p:spPr>
          <a:xfrm>
            <a:off x="0" y="0"/>
            <a:ext cx="9144000" cy="1312480"/>
          </a:xfrm>
        </p:spPr>
        <p:txBody>
          <a:bodyPr>
            <a:normAutofit/>
          </a:bodyPr>
          <a:lstStyle/>
          <a:p>
            <a:pPr algn="ctr"/>
            <a:r>
              <a:rPr lang="ru-RU" sz="4000" b="1" cap="none" dirty="0" err="1" smtClean="0">
                <a:solidFill>
                  <a:srgbClr val="400080"/>
                </a:solidFill>
              </a:rPr>
              <a:t>ЭхоКГ</a:t>
            </a:r>
            <a:r>
              <a:rPr lang="ru-RU" sz="4000" b="1" cap="none" dirty="0" smtClean="0">
                <a:solidFill>
                  <a:srgbClr val="400080"/>
                </a:solidFill>
              </a:rPr>
              <a:t> в комплексной визуализации </a:t>
            </a:r>
            <a:endParaRPr lang="ru-RU" sz="4000" b="1" cap="none" dirty="0">
              <a:solidFill>
                <a:srgbClr val="400080"/>
              </a:solidFill>
            </a:endParaRPr>
          </a:p>
        </p:txBody>
      </p:sp>
    </p:spTree>
    <p:extLst>
      <p:ext uri="{BB962C8B-B14F-4D97-AF65-F5344CB8AC3E}">
        <p14:creationId xmlns:p14="http://schemas.microsoft.com/office/powerpoint/2010/main" val="2123982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srcRect l="45708" t="53352" r="7092" b="1"/>
          <a:stretch/>
        </p:blipFill>
        <p:spPr>
          <a:xfrm>
            <a:off x="3986784" y="1874520"/>
            <a:ext cx="4122598" cy="2404872"/>
          </a:xfrm>
          <a:prstGeom prst="rect">
            <a:avLst/>
          </a:prstGeom>
          <a:ln>
            <a:solidFill>
              <a:srgbClr val="400080"/>
            </a:solidFill>
          </a:ln>
        </p:spPr>
      </p:pic>
      <p:pic>
        <p:nvPicPr>
          <p:cNvPr id="3" name="Изображение 1"/>
          <p:cNvPicPr>
            <a:picLocks noChangeAspect="1"/>
          </p:cNvPicPr>
          <p:nvPr/>
        </p:nvPicPr>
        <p:blipFill rotWithShape="1">
          <a:blip r:embed="rId3"/>
          <a:srcRect t="1252" r="1799" b="2679"/>
          <a:stretch/>
        </p:blipFill>
        <p:spPr>
          <a:xfrm>
            <a:off x="1194899" y="1874520"/>
            <a:ext cx="2087798" cy="2404872"/>
          </a:xfrm>
          <a:prstGeom prst="rect">
            <a:avLst/>
          </a:prstGeom>
          <a:ln>
            <a:solidFill>
              <a:srgbClr val="400080"/>
            </a:solidFill>
          </a:ln>
          <a:effectLst/>
        </p:spPr>
      </p:pic>
      <p:sp>
        <p:nvSpPr>
          <p:cNvPr id="4" name="Заголовок 3"/>
          <p:cNvSpPr>
            <a:spLocks noGrp="1"/>
          </p:cNvSpPr>
          <p:nvPr>
            <p:ph type="title"/>
          </p:nvPr>
        </p:nvSpPr>
        <p:spPr>
          <a:xfrm>
            <a:off x="791549" y="-126338"/>
            <a:ext cx="7511473" cy="1312480"/>
          </a:xfrm>
        </p:spPr>
        <p:txBody>
          <a:bodyPr>
            <a:normAutofit/>
          </a:bodyPr>
          <a:lstStyle/>
          <a:p>
            <a:pPr algn="ctr"/>
            <a:r>
              <a:rPr lang="ru-RU" sz="4000" b="1" cap="none" dirty="0" smtClean="0">
                <a:solidFill>
                  <a:srgbClr val="400080"/>
                </a:solidFill>
              </a:rPr>
              <a:t>Оценка </a:t>
            </a:r>
            <a:r>
              <a:rPr lang="ru-RU" sz="4000" b="1" cap="none" dirty="0" err="1" smtClean="0">
                <a:solidFill>
                  <a:srgbClr val="400080"/>
                </a:solidFill>
              </a:rPr>
              <a:t>кальциноза</a:t>
            </a:r>
            <a:r>
              <a:rPr lang="ru-RU" sz="4000" b="1" cap="none" dirty="0" smtClean="0">
                <a:solidFill>
                  <a:srgbClr val="400080"/>
                </a:solidFill>
              </a:rPr>
              <a:t> клапана</a:t>
            </a:r>
            <a:endParaRPr lang="ru-RU" sz="4000" b="1" cap="none" dirty="0">
              <a:solidFill>
                <a:srgbClr val="400080"/>
              </a:solidFill>
            </a:endParaRPr>
          </a:p>
        </p:txBody>
      </p:sp>
      <p:pic>
        <p:nvPicPr>
          <p:cNvPr id="5" name="Рисунок 4"/>
          <p:cNvPicPr>
            <a:picLocks noChangeAspect="1"/>
          </p:cNvPicPr>
          <p:nvPr/>
        </p:nvPicPr>
        <p:blipFill rotWithShape="1">
          <a:blip r:embed="rId4"/>
          <a:srcRect b="52580"/>
          <a:stretch/>
        </p:blipFill>
        <p:spPr>
          <a:xfrm>
            <a:off x="9382975" y="1186142"/>
            <a:ext cx="2467649" cy="751197"/>
          </a:xfrm>
          <a:prstGeom prst="rect">
            <a:avLst/>
          </a:prstGeom>
        </p:spPr>
      </p:pic>
      <p:sp>
        <p:nvSpPr>
          <p:cNvPr id="6" name="TextBox 5"/>
          <p:cNvSpPr txBox="1"/>
          <p:nvPr/>
        </p:nvSpPr>
        <p:spPr>
          <a:xfrm>
            <a:off x="1030524" y="4446672"/>
            <a:ext cx="8352451" cy="2292935"/>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ru-RU" sz="1600" b="1" dirty="0" smtClean="0"/>
              <a:t>оптимальное распределение кальция – равномерное</a:t>
            </a:r>
          </a:p>
          <a:p>
            <a:pPr marL="285750" indent="-285750">
              <a:buFont typeface="Wingdings" panose="05000000000000000000" pitchFamily="2" charset="2"/>
              <a:buChar char="ü"/>
            </a:pPr>
            <a:r>
              <a:rPr lang="ru-RU" sz="1600" b="1" dirty="0" smtClean="0"/>
              <a:t>неравномерное распределение кальция увеличивает риск </a:t>
            </a:r>
            <a:r>
              <a:rPr lang="ru-RU" sz="1600" b="1" dirty="0" err="1" smtClean="0"/>
              <a:t>параклапанной</a:t>
            </a:r>
            <a:r>
              <a:rPr lang="ru-RU" sz="1600" b="1" dirty="0" smtClean="0"/>
              <a:t> </a:t>
            </a:r>
            <a:r>
              <a:rPr lang="ru-RU" sz="1600" b="1" dirty="0" err="1" smtClean="0"/>
              <a:t>регургитации</a:t>
            </a:r>
            <a:endParaRPr lang="ru-RU" sz="1600" b="1" dirty="0" smtClean="0"/>
          </a:p>
          <a:p>
            <a:pPr marL="285750" indent="-285750">
              <a:spcBef>
                <a:spcPts val="600"/>
              </a:spcBef>
              <a:buFont typeface="Wingdings" panose="05000000000000000000" pitchFamily="2" charset="2"/>
              <a:buChar char="ü"/>
            </a:pPr>
            <a:r>
              <a:rPr lang="ru-RU" sz="1600" b="1" dirty="0" smtClean="0"/>
              <a:t>наличие конгломератных скоплений кальция увеличивает риск смещения </a:t>
            </a:r>
            <a:r>
              <a:rPr lang="ru-RU" sz="1600" b="1" dirty="0" err="1" smtClean="0"/>
              <a:t>кальцификатов</a:t>
            </a:r>
            <a:r>
              <a:rPr lang="ru-RU" sz="1600" b="1" dirty="0" smtClean="0"/>
              <a:t> в устья коронарных артерий</a:t>
            </a:r>
          </a:p>
          <a:p>
            <a:pPr marL="285750" indent="-285750">
              <a:spcBef>
                <a:spcPts val="600"/>
              </a:spcBef>
              <a:buFont typeface="Wingdings" panose="05000000000000000000" pitchFamily="2" charset="2"/>
              <a:buChar char="ü"/>
            </a:pPr>
            <a:r>
              <a:rPr lang="ru-RU" sz="1600" b="1" dirty="0" smtClean="0"/>
              <a:t>наличие конгломератов и неравномерного распределения увеличивает                                     риск разрыва фиброзного кольца и перфорации корня аорты</a:t>
            </a:r>
          </a:p>
          <a:p>
            <a:pPr marL="285750" indent="-285750">
              <a:buFont typeface="Wingdings" panose="05000000000000000000" pitchFamily="2" charset="2"/>
              <a:buChar char="ü"/>
            </a:pPr>
            <a:endParaRPr lang="ru-RU" sz="1600" dirty="0"/>
          </a:p>
        </p:txBody>
      </p:sp>
      <p:sp>
        <p:nvSpPr>
          <p:cNvPr id="7" name="TextBox 6"/>
          <p:cNvSpPr txBox="1"/>
          <p:nvPr/>
        </p:nvSpPr>
        <p:spPr>
          <a:xfrm>
            <a:off x="791549" y="999354"/>
            <a:ext cx="7995835" cy="707886"/>
          </a:xfrm>
          <a:prstGeom prst="rect">
            <a:avLst/>
          </a:prstGeom>
          <a:noFill/>
        </p:spPr>
        <p:txBody>
          <a:bodyPr wrap="square" rtlCol="0">
            <a:spAutoFit/>
          </a:bodyPr>
          <a:lstStyle/>
          <a:p>
            <a:pPr marL="285750" indent="-285750">
              <a:buClr>
                <a:srgbClr val="FF0000"/>
              </a:buClr>
              <a:buSzPct val="130000"/>
              <a:buFont typeface="Wingdings" panose="05000000000000000000" pitchFamily="2" charset="2"/>
              <a:buChar char="G"/>
            </a:pPr>
            <a:r>
              <a:rPr lang="ru-RU" sz="2000" b="1" dirty="0" smtClean="0">
                <a:effectLst>
                  <a:outerShdw blurRad="38100" dist="38100" dir="2700000" algn="tl">
                    <a:srgbClr val="000000">
                      <a:alpha val="43137"/>
                    </a:srgbClr>
                  </a:outerShdw>
                </a:effectLst>
              </a:rPr>
              <a:t>Информация о количестве и распределении отложений кальция необходима при позиционировании клапана</a:t>
            </a:r>
            <a:endParaRPr lang="ru-RU"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579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p:cNvPicPr>
            <a:picLocks noChangeAspect="1"/>
          </p:cNvPicPr>
          <p:nvPr/>
        </p:nvPicPr>
        <p:blipFill rotWithShape="1">
          <a:blip r:embed="rId2"/>
          <a:srcRect l="151" t="901" r="57937" b="57124"/>
          <a:stretch/>
        </p:blipFill>
        <p:spPr>
          <a:xfrm>
            <a:off x="198754" y="2272935"/>
            <a:ext cx="2939300" cy="2484416"/>
          </a:xfrm>
          <a:prstGeom prst="rect">
            <a:avLst/>
          </a:prstGeom>
          <a:ln>
            <a:solidFill>
              <a:srgbClr val="400080"/>
            </a:solidFill>
          </a:ln>
        </p:spPr>
      </p:pic>
      <p:pic>
        <p:nvPicPr>
          <p:cNvPr id="3" name="Рисунок 2"/>
          <p:cNvPicPr>
            <a:picLocks noChangeAspect="1"/>
          </p:cNvPicPr>
          <p:nvPr/>
        </p:nvPicPr>
        <p:blipFill rotWithShape="1">
          <a:blip r:embed="rId3"/>
          <a:srcRect l="52571" t="49730" r="734" b="583"/>
          <a:stretch/>
        </p:blipFill>
        <p:spPr>
          <a:xfrm>
            <a:off x="6153664" y="2272935"/>
            <a:ext cx="2766449" cy="2484416"/>
          </a:xfrm>
          <a:prstGeom prst="rect">
            <a:avLst/>
          </a:prstGeom>
          <a:ln>
            <a:solidFill>
              <a:srgbClr val="400080"/>
            </a:solidFill>
          </a:ln>
        </p:spPr>
      </p:pic>
      <p:pic>
        <p:nvPicPr>
          <p:cNvPr id="2" name="Рисунок 1"/>
          <p:cNvPicPr>
            <a:picLocks noChangeAspect="1"/>
          </p:cNvPicPr>
          <p:nvPr/>
        </p:nvPicPr>
        <p:blipFill rotWithShape="1">
          <a:blip r:embed="rId3"/>
          <a:srcRect l="51673" t="364" b="53887"/>
          <a:stretch/>
        </p:blipFill>
        <p:spPr>
          <a:xfrm>
            <a:off x="3091968" y="2272935"/>
            <a:ext cx="3089190" cy="2467988"/>
          </a:xfrm>
          <a:prstGeom prst="rect">
            <a:avLst/>
          </a:prstGeom>
          <a:ln>
            <a:solidFill>
              <a:srgbClr val="400080"/>
            </a:solidFill>
          </a:ln>
        </p:spPr>
      </p:pic>
      <p:sp>
        <p:nvSpPr>
          <p:cNvPr id="4" name="TextBox 3"/>
          <p:cNvSpPr txBox="1"/>
          <p:nvPr/>
        </p:nvSpPr>
        <p:spPr>
          <a:xfrm>
            <a:off x="198754" y="4260734"/>
            <a:ext cx="432487" cy="430887"/>
          </a:xfrm>
          <a:prstGeom prst="rect">
            <a:avLst/>
          </a:prstGeom>
          <a:noFill/>
        </p:spPr>
        <p:txBody>
          <a:bodyPr wrap="square" rtlCol="0">
            <a:spAutoFit/>
          </a:bodyPr>
          <a:lstStyle/>
          <a:p>
            <a:r>
              <a:rPr lang="ru-RU" sz="2200" b="1" dirty="0"/>
              <a:t>А</a:t>
            </a:r>
          </a:p>
        </p:txBody>
      </p:sp>
      <p:sp>
        <p:nvSpPr>
          <p:cNvPr id="5" name="Заголовок 4"/>
          <p:cNvSpPr>
            <a:spLocks noGrp="1"/>
          </p:cNvSpPr>
          <p:nvPr>
            <p:ph type="title"/>
          </p:nvPr>
        </p:nvSpPr>
        <p:spPr>
          <a:xfrm>
            <a:off x="198755" y="175888"/>
            <a:ext cx="8721359" cy="1312480"/>
          </a:xfrm>
        </p:spPr>
        <p:txBody>
          <a:bodyPr>
            <a:normAutofit/>
          </a:bodyPr>
          <a:lstStyle/>
          <a:p>
            <a:pPr algn="ctr"/>
            <a:r>
              <a:rPr lang="ru-RU" sz="4000" b="1" cap="none" dirty="0" smtClean="0">
                <a:solidFill>
                  <a:srgbClr val="400080"/>
                </a:solidFill>
              </a:rPr>
              <a:t>«Посадка» имплантируемого клапана</a:t>
            </a:r>
            <a:endParaRPr lang="ru-RU" sz="4000" b="1" cap="none" dirty="0">
              <a:solidFill>
                <a:srgbClr val="400080"/>
              </a:solidFill>
            </a:endParaRPr>
          </a:p>
        </p:txBody>
      </p:sp>
    </p:spTree>
    <p:extLst>
      <p:ext uri="{BB962C8B-B14F-4D97-AF65-F5344CB8AC3E}">
        <p14:creationId xmlns:p14="http://schemas.microsoft.com/office/powerpoint/2010/main" val="1546612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818347" y="274742"/>
            <a:ext cx="7511473" cy="1312480"/>
          </a:xfrm>
        </p:spPr>
        <p:txBody>
          <a:bodyPr>
            <a:noAutofit/>
          </a:bodyPr>
          <a:lstStyle/>
          <a:p>
            <a:pPr algn="ctr"/>
            <a:r>
              <a:rPr lang="ru-RU" sz="4000" b="1" cap="none" dirty="0" smtClean="0">
                <a:solidFill>
                  <a:srgbClr val="400080"/>
                </a:solidFill>
              </a:rPr>
              <a:t>Эхо-диагностика </a:t>
            </a:r>
            <a:r>
              <a:rPr lang="ru-RU" sz="4000" b="1" cap="none" dirty="0" err="1" smtClean="0">
                <a:solidFill>
                  <a:srgbClr val="400080"/>
                </a:solidFill>
              </a:rPr>
              <a:t>периоперационных</a:t>
            </a:r>
            <a:r>
              <a:rPr lang="ru-RU" sz="4000" b="1" cap="none" dirty="0" smtClean="0">
                <a:solidFill>
                  <a:srgbClr val="400080"/>
                </a:solidFill>
              </a:rPr>
              <a:t> осложнений</a:t>
            </a:r>
            <a:endParaRPr lang="ru-RU" sz="4000" b="1" cap="none" dirty="0">
              <a:solidFill>
                <a:srgbClr val="400080"/>
              </a:solidFill>
            </a:endParaRPr>
          </a:p>
        </p:txBody>
      </p:sp>
      <p:sp>
        <p:nvSpPr>
          <p:cNvPr id="4" name="TextBox 3"/>
          <p:cNvSpPr txBox="1"/>
          <p:nvPr/>
        </p:nvSpPr>
        <p:spPr>
          <a:xfrm>
            <a:off x="818347" y="1822001"/>
            <a:ext cx="8244758" cy="4524315"/>
          </a:xfrm>
          <a:prstGeom prst="rect">
            <a:avLst/>
          </a:prstGeom>
          <a:noFill/>
        </p:spPr>
        <p:txBody>
          <a:bodyPr wrap="square" rtlCol="0">
            <a:spAutoFit/>
          </a:bodyPr>
          <a:lstStyle/>
          <a:p>
            <a:pPr marL="285750" indent="-285750">
              <a:buFont typeface="Wingdings" panose="05000000000000000000" pitchFamily="2" charset="2"/>
              <a:buChar char="Ø"/>
            </a:pPr>
            <a:r>
              <a:rPr lang="ru-RU" b="1" dirty="0" smtClean="0">
                <a:effectLst>
                  <a:outerShdw blurRad="38100" dist="38100" dir="2700000" algn="tl">
                    <a:srgbClr val="000000">
                      <a:alpha val="43137"/>
                    </a:srgbClr>
                  </a:outerShdw>
                </a:effectLst>
              </a:rPr>
              <a:t>Дислокация протеза</a:t>
            </a:r>
          </a:p>
          <a:p>
            <a:pPr marL="742950" lvl="1" indent="-285750">
              <a:buFont typeface="Wingdings" panose="05000000000000000000" pitchFamily="2" charset="2"/>
              <a:buChar char="ü"/>
            </a:pPr>
            <a:r>
              <a:rPr lang="ru-RU" sz="1600" b="1" dirty="0" err="1"/>
              <a:t>э</a:t>
            </a:r>
            <a:r>
              <a:rPr lang="ru-RU" sz="1600" b="1" dirty="0" err="1" smtClean="0"/>
              <a:t>мболизация</a:t>
            </a:r>
            <a:r>
              <a:rPr lang="ru-RU" sz="1600" b="1" dirty="0" smtClean="0"/>
              <a:t> протеза в аорту или ЛЖ </a:t>
            </a:r>
          </a:p>
          <a:p>
            <a:pPr marL="742950" lvl="1" indent="-285750">
              <a:buFont typeface="Wingdings" panose="05000000000000000000" pitchFamily="2" charset="2"/>
              <a:buChar char="ü"/>
            </a:pPr>
            <a:r>
              <a:rPr lang="ru-RU" sz="1600" b="1" dirty="0"/>
              <a:t>с</a:t>
            </a:r>
            <a:r>
              <a:rPr lang="ru-RU" sz="1600" b="1" dirty="0" smtClean="0"/>
              <a:t>лишком высокое (в направлении аорты) или слишком низкое                                         (в направлении створок митрального клапана) позиционирование протеза </a:t>
            </a:r>
          </a:p>
          <a:p>
            <a:pPr marL="285750" indent="-285750">
              <a:buFont typeface="Wingdings" panose="05000000000000000000" pitchFamily="2" charset="2"/>
              <a:buChar char="Ø"/>
            </a:pPr>
            <a:r>
              <a:rPr lang="ru-RU" b="1" dirty="0" smtClean="0">
                <a:effectLst>
                  <a:outerShdw blurRad="38100" dist="38100" dir="2700000" algn="tl">
                    <a:srgbClr val="000000">
                      <a:alpha val="43137"/>
                    </a:srgbClr>
                  </a:outerShdw>
                </a:effectLst>
              </a:rPr>
              <a:t>Аортальная </a:t>
            </a:r>
            <a:r>
              <a:rPr lang="ru-RU" b="1" dirty="0" err="1" smtClean="0">
                <a:effectLst>
                  <a:outerShdw blurRad="38100" dist="38100" dir="2700000" algn="tl">
                    <a:srgbClr val="000000">
                      <a:alpha val="43137"/>
                    </a:srgbClr>
                  </a:outerShdw>
                </a:effectLst>
              </a:rPr>
              <a:t>регургитация</a:t>
            </a:r>
            <a:endParaRPr lang="ru-RU" b="1" dirty="0" smtClean="0">
              <a:effectLst>
                <a:outerShdw blurRad="38100" dist="38100" dir="2700000" algn="tl">
                  <a:srgbClr val="000000">
                    <a:alpha val="43137"/>
                  </a:srgbClr>
                </a:outerShdw>
              </a:effectLst>
            </a:endParaRPr>
          </a:p>
          <a:p>
            <a:pPr marL="742950" lvl="1" indent="-285750">
              <a:buFont typeface="Wingdings" panose="05000000000000000000" pitchFamily="2" charset="2"/>
              <a:buChar char="ü"/>
            </a:pPr>
            <a:r>
              <a:rPr lang="ru-RU" sz="1600" b="1" dirty="0"/>
              <a:t>ц</a:t>
            </a:r>
            <a:r>
              <a:rPr lang="ru-RU" sz="1600" b="1" dirty="0" smtClean="0"/>
              <a:t>ентральная</a:t>
            </a:r>
          </a:p>
          <a:p>
            <a:pPr marL="742950" lvl="1" indent="-285750">
              <a:buFont typeface="Wingdings" panose="05000000000000000000" pitchFamily="2" charset="2"/>
              <a:buChar char="ü"/>
            </a:pPr>
            <a:r>
              <a:rPr lang="ru-RU" sz="1600" b="1" dirty="0" err="1"/>
              <a:t>п</a:t>
            </a:r>
            <a:r>
              <a:rPr lang="ru-RU" sz="1600" b="1" dirty="0" err="1" smtClean="0"/>
              <a:t>аравальвулярная</a:t>
            </a:r>
            <a:endParaRPr lang="ru-RU" sz="1600" b="1" dirty="0" smtClean="0"/>
          </a:p>
          <a:p>
            <a:pPr marL="285750" indent="-285750">
              <a:buFont typeface="Wingdings" panose="05000000000000000000" pitchFamily="2" charset="2"/>
              <a:buChar char="Ø"/>
            </a:pPr>
            <a:r>
              <a:rPr lang="ru-RU" b="1" dirty="0" smtClean="0">
                <a:effectLst>
                  <a:outerShdw blurRad="38100" dist="38100" dir="2700000" algn="tl">
                    <a:srgbClr val="000000">
                      <a:alpha val="43137"/>
                    </a:srgbClr>
                  </a:outerShdw>
                </a:effectLst>
              </a:rPr>
              <a:t>Митральная </a:t>
            </a:r>
            <a:r>
              <a:rPr lang="ru-RU" b="1" dirty="0" err="1" smtClean="0">
                <a:effectLst>
                  <a:outerShdw blurRad="38100" dist="38100" dir="2700000" algn="tl">
                    <a:srgbClr val="000000">
                      <a:alpha val="43137"/>
                    </a:srgbClr>
                  </a:outerShdw>
                </a:effectLst>
              </a:rPr>
              <a:t>регургитация</a:t>
            </a:r>
            <a:endParaRPr lang="en-US" b="1" dirty="0" smtClean="0">
              <a:effectLst>
                <a:outerShdw blurRad="38100" dist="38100" dir="2700000" algn="tl">
                  <a:srgbClr val="000000">
                    <a:alpha val="43137"/>
                  </a:srgbClr>
                </a:outerShdw>
              </a:effectLst>
            </a:endParaRPr>
          </a:p>
          <a:p>
            <a:pPr marL="742950" lvl="1" indent="-285750">
              <a:buFont typeface="Wingdings" panose="05000000000000000000" pitchFamily="2" charset="2"/>
              <a:buChar char="ü"/>
            </a:pPr>
            <a:r>
              <a:rPr lang="ru-RU" sz="1600" b="1" dirty="0" err="1"/>
              <a:t>к</a:t>
            </a:r>
            <a:r>
              <a:rPr lang="ru-RU" sz="1600" b="1" dirty="0" err="1" smtClean="0"/>
              <a:t>онтактирование</a:t>
            </a:r>
            <a:r>
              <a:rPr lang="ru-RU" sz="1600" b="1" dirty="0" smtClean="0"/>
              <a:t> протеза с передней митральной створкой</a:t>
            </a:r>
          </a:p>
          <a:p>
            <a:pPr marL="742950" lvl="1" indent="-285750">
              <a:buFont typeface="Wingdings" panose="05000000000000000000" pitchFamily="2" charset="2"/>
              <a:buChar char="ü"/>
            </a:pPr>
            <a:r>
              <a:rPr lang="ru-RU" sz="1600" b="1" dirty="0" err="1" smtClean="0"/>
              <a:t>асинхронизм</a:t>
            </a:r>
            <a:r>
              <a:rPr lang="ru-RU" sz="1600" b="1" dirty="0" smtClean="0"/>
              <a:t> ЛЖ по причине ЭКС в ПЖ</a:t>
            </a:r>
          </a:p>
          <a:p>
            <a:pPr marL="742950" lvl="1" indent="-285750">
              <a:buFont typeface="Wingdings" panose="05000000000000000000" pitchFamily="2" charset="2"/>
              <a:buChar char="ü"/>
            </a:pPr>
            <a:r>
              <a:rPr lang="ru-RU" sz="1600" b="1" dirty="0"/>
              <a:t>п</a:t>
            </a:r>
            <a:r>
              <a:rPr lang="ru-RU" sz="1600" b="1" dirty="0" smtClean="0"/>
              <a:t>овреждение или перекашивание </a:t>
            </a:r>
            <a:r>
              <a:rPr lang="ru-RU" sz="1600" b="1" dirty="0" err="1" smtClean="0"/>
              <a:t>подклапанных</a:t>
            </a:r>
            <a:r>
              <a:rPr lang="ru-RU" sz="1600" b="1" dirty="0" smtClean="0"/>
              <a:t> структур МК доставочной системой</a:t>
            </a:r>
          </a:p>
          <a:p>
            <a:pPr marL="285750" indent="-285750">
              <a:buFont typeface="Wingdings" panose="05000000000000000000" pitchFamily="2" charset="2"/>
              <a:buChar char="Ø"/>
            </a:pPr>
            <a:r>
              <a:rPr lang="ru-RU" b="1" dirty="0" smtClean="0">
                <a:effectLst>
                  <a:outerShdw blurRad="38100" dist="38100" dir="2700000" algn="tl">
                    <a:srgbClr val="000000">
                      <a:alpha val="43137"/>
                    </a:srgbClr>
                  </a:outerShdw>
                </a:effectLst>
              </a:rPr>
              <a:t>Появление нарушений подвижности стенки ЛЖ</a:t>
            </a:r>
          </a:p>
          <a:p>
            <a:pPr marL="742950" lvl="1" indent="-285750">
              <a:buFont typeface="Wingdings" panose="05000000000000000000" pitchFamily="2" charset="2"/>
              <a:buChar char="ü"/>
            </a:pPr>
            <a:r>
              <a:rPr lang="ru-RU" sz="1600" b="1" dirty="0"/>
              <a:t>о</a:t>
            </a:r>
            <a:r>
              <a:rPr lang="ru-RU" sz="1600" b="1" dirty="0" smtClean="0"/>
              <a:t>. окклюзия устья коронарной артерии</a:t>
            </a:r>
          </a:p>
          <a:p>
            <a:pPr marL="285750" indent="-285750">
              <a:buFont typeface="Wingdings" panose="05000000000000000000" pitchFamily="2" charset="2"/>
              <a:buChar char="Ø"/>
            </a:pPr>
            <a:r>
              <a:rPr lang="ru-RU" b="1" dirty="0" smtClean="0">
                <a:effectLst>
                  <a:outerShdw blurRad="38100" dist="38100" dir="2700000" algn="tl">
                    <a:srgbClr val="000000">
                      <a:alpha val="43137"/>
                    </a:srgbClr>
                  </a:outerShdw>
                </a:effectLst>
              </a:rPr>
              <a:t>Тампонада сердца</a:t>
            </a:r>
          </a:p>
          <a:p>
            <a:pPr marL="742950" lvl="1" indent="-285750">
              <a:buFont typeface="Wingdings" panose="05000000000000000000" pitchFamily="2" charset="2"/>
              <a:buChar char="ü"/>
            </a:pPr>
            <a:r>
              <a:rPr lang="ru-RU" sz="1600" b="1" dirty="0"/>
              <a:t>п</a:t>
            </a:r>
            <a:r>
              <a:rPr lang="ru-RU" sz="1600" b="1" dirty="0" smtClean="0"/>
              <a:t>ерфорация ЛЖ или ПЖ</a:t>
            </a:r>
          </a:p>
          <a:p>
            <a:pPr marL="285750" indent="-285750">
              <a:buFont typeface="Wingdings" panose="05000000000000000000" pitchFamily="2" charset="2"/>
              <a:buChar char="Ø"/>
            </a:pPr>
            <a:r>
              <a:rPr lang="ru-RU" b="1" dirty="0" err="1" smtClean="0">
                <a:effectLst>
                  <a:outerShdw blurRad="38100" dist="38100" dir="2700000" algn="tl">
                    <a:srgbClr val="000000">
                      <a:alpha val="43137"/>
                    </a:srgbClr>
                  </a:outerShdw>
                </a:effectLst>
              </a:rPr>
              <a:t>Диссекция</a:t>
            </a:r>
            <a:r>
              <a:rPr lang="ru-RU" b="1" dirty="0" smtClean="0">
                <a:effectLst>
                  <a:outerShdw blurRad="38100" dist="38100" dir="2700000" algn="tl">
                    <a:srgbClr val="000000">
                      <a:alpha val="43137"/>
                    </a:srgbClr>
                  </a:outerShdw>
                </a:effectLst>
              </a:rPr>
              <a:t> или разрыв корня аорты</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2343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834" y="224104"/>
            <a:ext cx="8641532" cy="1323439"/>
          </a:xfrm>
          <a:prstGeom prst="rect">
            <a:avLst/>
          </a:prstGeom>
          <a:noFill/>
        </p:spPr>
        <p:txBody>
          <a:bodyPr wrap="square" rtlCol="0">
            <a:spAutoFit/>
          </a:bodyPr>
          <a:lstStyle/>
          <a:p>
            <a:pPr algn="ctr"/>
            <a:r>
              <a:rPr lang="ru-RU" sz="4000" b="1" dirty="0" smtClean="0">
                <a:solidFill>
                  <a:srgbClr val="400080"/>
                </a:solidFill>
                <a:effectLst>
                  <a:outerShdw blurRad="38100" dist="38100" dir="2700000" algn="tl">
                    <a:srgbClr val="000000">
                      <a:alpha val="43137"/>
                    </a:srgbClr>
                  </a:outerShdw>
                </a:effectLst>
              </a:rPr>
              <a:t>Степени </a:t>
            </a:r>
            <a:r>
              <a:rPr lang="ru-RU" sz="4000" b="1" dirty="0" err="1" smtClean="0">
                <a:solidFill>
                  <a:srgbClr val="400080"/>
                </a:solidFill>
                <a:effectLst>
                  <a:outerShdw blurRad="38100" dist="38100" dir="2700000" algn="tl">
                    <a:srgbClr val="000000">
                      <a:alpha val="43137"/>
                    </a:srgbClr>
                  </a:outerShdw>
                </a:effectLst>
              </a:rPr>
              <a:t>парапротезной</a:t>
            </a:r>
            <a:r>
              <a:rPr lang="ru-RU" sz="4000" b="1" dirty="0" smtClean="0">
                <a:solidFill>
                  <a:srgbClr val="400080"/>
                </a:solidFill>
                <a:effectLst>
                  <a:outerShdw blurRad="38100" dist="38100" dir="2700000" algn="tl">
                    <a:srgbClr val="000000">
                      <a:alpha val="43137"/>
                    </a:srgbClr>
                  </a:outerShdw>
                </a:effectLst>
              </a:rPr>
              <a:t>                         аортальной </a:t>
            </a:r>
            <a:r>
              <a:rPr lang="ru-RU" sz="4000" b="1" dirty="0" err="1" smtClean="0">
                <a:solidFill>
                  <a:srgbClr val="400080"/>
                </a:solidFill>
                <a:effectLst>
                  <a:outerShdw blurRad="38100" dist="38100" dir="2700000" algn="tl">
                    <a:srgbClr val="000000">
                      <a:alpha val="43137"/>
                    </a:srgbClr>
                  </a:outerShdw>
                </a:effectLst>
              </a:rPr>
              <a:t>регургитации</a:t>
            </a:r>
            <a:endParaRPr lang="ru-RU" sz="4000" b="1" dirty="0">
              <a:solidFill>
                <a:srgbClr val="400080"/>
              </a:solidFill>
              <a:effectLst>
                <a:outerShdw blurRad="38100" dist="38100" dir="2700000" algn="tl">
                  <a:srgbClr val="000000">
                    <a:alpha val="43137"/>
                  </a:srgbClr>
                </a:outerShdw>
              </a:effectLst>
            </a:endParaRPr>
          </a:p>
        </p:txBody>
      </p:sp>
      <p:sp>
        <p:nvSpPr>
          <p:cNvPr id="4" name="TextBox 3"/>
          <p:cNvSpPr txBox="1"/>
          <p:nvPr/>
        </p:nvSpPr>
        <p:spPr>
          <a:xfrm>
            <a:off x="1554396" y="4417830"/>
            <a:ext cx="1564852" cy="369332"/>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легкая (&lt;10%) </a:t>
            </a:r>
            <a:endParaRPr lang="ru-RU" b="1" dirty="0">
              <a:effectLst>
                <a:outerShdw blurRad="38100" dist="38100" dir="2700000" algn="tl">
                  <a:srgbClr val="000000">
                    <a:alpha val="43137"/>
                  </a:srgbClr>
                </a:outerShdw>
              </a:effectLst>
            </a:endParaRPr>
          </a:p>
        </p:txBody>
      </p:sp>
      <p:sp>
        <p:nvSpPr>
          <p:cNvPr id="5" name="TextBox 4"/>
          <p:cNvSpPr txBox="1"/>
          <p:nvPr/>
        </p:nvSpPr>
        <p:spPr>
          <a:xfrm>
            <a:off x="3722807" y="4405928"/>
            <a:ext cx="1848583" cy="369332"/>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средняя (10-29%)</a:t>
            </a:r>
            <a:endParaRPr lang="ru-RU" b="1" dirty="0">
              <a:effectLst>
                <a:outerShdw blurRad="38100" dist="38100" dir="2700000" algn="tl">
                  <a:srgbClr val="000000">
                    <a:alpha val="43137"/>
                  </a:srgbClr>
                </a:outerShdw>
              </a:effectLst>
            </a:endParaRPr>
          </a:p>
        </p:txBody>
      </p:sp>
      <p:sp>
        <p:nvSpPr>
          <p:cNvPr id="6" name="TextBox 5"/>
          <p:cNvSpPr txBox="1"/>
          <p:nvPr/>
        </p:nvSpPr>
        <p:spPr>
          <a:xfrm>
            <a:off x="6174949" y="4405928"/>
            <a:ext cx="1726755" cy="369332"/>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тяжелая (&gt;30%)</a:t>
            </a:r>
            <a:endParaRPr lang="ru-RU" b="1" dirty="0">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2"/>
          <a:stretch>
            <a:fillRect/>
          </a:stretch>
        </p:blipFill>
        <p:spPr>
          <a:xfrm>
            <a:off x="1206924" y="1963317"/>
            <a:ext cx="6834208" cy="2450804"/>
          </a:xfrm>
          <a:prstGeom prst="rect">
            <a:avLst/>
          </a:prstGeom>
        </p:spPr>
      </p:pic>
      <p:sp>
        <p:nvSpPr>
          <p:cNvPr id="8" name="TextBox 7"/>
          <p:cNvSpPr txBox="1"/>
          <p:nvPr/>
        </p:nvSpPr>
        <p:spPr>
          <a:xfrm>
            <a:off x="468080" y="5202936"/>
            <a:ext cx="8399286" cy="923330"/>
          </a:xfrm>
          <a:prstGeom prst="rect">
            <a:avLst/>
          </a:prstGeom>
          <a:noFill/>
        </p:spPr>
        <p:txBody>
          <a:bodyPr wrap="square" rtlCol="0">
            <a:spAutoFit/>
          </a:bodyPr>
          <a:lstStyle/>
          <a:p>
            <a:pPr marL="285750" indent="-285750">
              <a:buClr>
                <a:srgbClr val="FF0000"/>
              </a:buClr>
              <a:buSzPct val="150000"/>
              <a:buFont typeface="Wingdings" panose="05000000000000000000" pitchFamily="2" charset="2"/>
              <a:buChar char="G"/>
            </a:pPr>
            <a:r>
              <a:rPr lang="ru-RU" b="1" dirty="0" smtClean="0"/>
              <a:t>Необходимо визуализировать </a:t>
            </a:r>
            <a:r>
              <a:rPr lang="ru-RU" b="1" dirty="0" err="1" smtClean="0"/>
              <a:t>парапротезную</a:t>
            </a:r>
            <a:r>
              <a:rPr lang="ru-RU" b="1" dirty="0" smtClean="0"/>
              <a:t> </a:t>
            </a:r>
            <a:r>
              <a:rPr lang="ru-RU" b="1" dirty="0" err="1" smtClean="0"/>
              <a:t>регургитацию</a:t>
            </a:r>
            <a:r>
              <a:rPr lang="ru-RU" b="1" dirty="0" smtClean="0"/>
              <a:t> в максимальном количестве проекций, не только по короткой оси, а также оценить ее форму, ориентацию и количество струй.</a:t>
            </a:r>
            <a:endParaRPr lang="ru-RU" b="1" dirty="0"/>
          </a:p>
        </p:txBody>
      </p:sp>
    </p:spTree>
    <p:extLst>
      <p:ext uri="{BB962C8B-B14F-4D97-AF65-F5344CB8AC3E}">
        <p14:creationId xmlns:p14="http://schemas.microsoft.com/office/powerpoint/2010/main" val="1938962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rotWithShape="1">
          <a:blip r:embed="rId2"/>
          <a:srcRect l="927" t="36057" r="51150" b="6385"/>
          <a:stretch/>
        </p:blipFill>
        <p:spPr>
          <a:xfrm>
            <a:off x="2377439" y="2074954"/>
            <a:ext cx="4389121" cy="3256251"/>
          </a:xfrm>
          <a:prstGeom prst="rect">
            <a:avLst/>
          </a:prstGeom>
          <a:ln w="12700">
            <a:solidFill>
              <a:srgbClr val="400080"/>
            </a:solidFill>
          </a:ln>
        </p:spPr>
      </p:pic>
      <p:sp>
        <p:nvSpPr>
          <p:cNvPr id="4" name="TextBox 3"/>
          <p:cNvSpPr txBox="1"/>
          <p:nvPr/>
        </p:nvSpPr>
        <p:spPr>
          <a:xfrm>
            <a:off x="3131840" y="5890496"/>
            <a:ext cx="3024336" cy="646331"/>
          </a:xfrm>
          <a:prstGeom prst="rect">
            <a:avLst/>
          </a:prstGeom>
          <a:noFill/>
        </p:spPr>
        <p:txBody>
          <a:bodyPr wrap="square" rtlCol="0">
            <a:spAutoFit/>
          </a:bodyPr>
          <a:lstStyle/>
          <a:p>
            <a:pPr marL="444500" indent="-261938">
              <a:buFont typeface="Wingdings" panose="05000000000000000000" pitchFamily="2" charset="2"/>
              <a:buChar char="Ø"/>
            </a:pPr>
            <a:r>
              <a:rPr lang="ru-RU" b="1" dirty="0" err="1"/>
              <a:t>п</a:t>
            </a:r>
            <a:r>
              <a:rPr lang="ru-RU" b="1" dirty="0" err="1" smtClean="0"/>
              <a:t>остдилатация</a:t>
            </a:r>
            <a:endParaRPr lang="ru-RU" b="1" dirty="0" smtClean="0"/>
          </a:p>
          <a:p>
            <a:pPr marL="444500" indent="-261938">
              <a:buFont typeface="Wingdings" panose="05000000000000000000" pitchFamily="2" charset="2"/>
              <a:buChar char="Ø"/>
            </a:pPr>
            <a:r>
              <a:rPr lang="ru-RU" b="1" dirty="0" smtClean="0"/>
              <a:t>«клапан в клапан»</a:t>
            </a:r>
            <a:endParaRPr lang="ru-RU" b="1" dirty="0"/>
          </a:p>
        </p:txBody>
      </p:sp>
      <p:sp>
        <p:nvSpPr>
          <p:cNvPr id="5" name="Заголовок 4"/>
          <p:cNvSpPr>
            <a:spLocks noGrp="1"/>
          </p:cNvSpPr>
          <p:nvPr>
            <p:ph type="title"/>
          </p:nvPr>
        </p:nvSpPr>
        <p:spPr>
          <a:xfrm>
            <a:off x="0" y="116632"/>
            <a:ext cx="9144000" cy="1508760"/>
          </a:xfrm>
        </p:spPr>
        <p:txBody>
          <a:bodyPr>
            <a:normAutofit/>
          </a:bodyPr>
          <a:lstStyle/>
          <a:p>
            <a:pPr algn="ctr"/>
            <a:r>
              <a:rPr lang="ru-RU" sz="3600" b="1" cap="none" dirty="0" smtClean="0">
                <a:solidFill>
                  <a:srgbClr val="400080"/>
                </a:solidFill>
              </a:rPr>
              <a:t>Тактика при </a:t>
            </a:r>
            <a:r>
              <a:rPr lang="ru-RU" sz="3600" b="1" cap="none" dirty="0" err="1" smtClean="0">
                <a:solidFill>
                  <a:srgbClr val="400080"/>
                </a:solidFill>
              </a:rPr>
              <a:t>параклапанной</a:t>
            </a:r>
            <a:r>
              <a:rPr lang="ru-RU" sz="3600" b="1" cap="none" dirty="0" smtClean="0">
                <a:solidFill>
                  <a:srgbClr val="400080"/>
                </a:solidFill>
              </a:rPr>
              <a:t> </a:t>
            </a:r>
            <a:r>
              <a:rPr lang="ru-RU" sz="3600" b="1" cap="none" dirty="0" err="1" smtClean="0">
                <a:solidFill>
                  <a:srgbClr val="400080"/>
                </a:solidFill>
              </a:rPr>
              <a:t>регургитации</a:t>
            </a:r>
            <a:r>
              <a:rPr lang="ru-RU" sz="3600" b="1" cap="none" dirty="0" smtClean="0">
                <a:solidFill>
                  <a:srgbClr val="400080"/>
                </a:solidFill>
              </a:rPr>
              <a:t>   в зависимости от ее механизма</a:t>
            </a:r>
            <a:endParaRPr lang="ru-RU" sz="3600" b="1" cap="none" dirty="0">
              <a:solidFill>
                <a:srgbClr val="400080"/>
              </a:solidFill>
            </a:endParaRPr>
          </a:p>
        </p:txBody>
      </p:sp>
      <p:sp>
        <p:nvSpPr>
          <p:cNvPr id="2" name="TextBox 1"/>
          <p:cNvSpPr txBox="1"/>
          <p:nvPr/>
        </p:nvSpPr>
        <p:spPr>
          <a:xfrm>
            <a:off x="2438781" y="1744272"/>
            <a:ext cx="2130552" cy="338554"/>
          </a:xfrm>
          <a:prstGeom prst="rect">
            <a:avLst/>
          </a:prstGeom>
          <a:noFill/>
        </p:spPr>
        <p:txBody>
          <a:bodyPr wrap="square" rtlCol="0">
            <a:spAutoFit/>
          </a:bodyPr>
          <a:lstStyle/>
          <a:p>
            <a:r>
              <a:rPr lang="ru-RU" sz="1600" b="1" dirty="0" smtClean="0">
                <a:effectLst>
                  <a:outerShdw blurRad="38100" dist="38100" dir="2700000" algn="tl">
                    <a:srgbClr val="000000">
                      <a:alpha val="43137"/>
                    </a:srgbClr>
                  </a:outerShdw>
                </a:effectLst>
              </a:rPr>
              <a:t>А - </a:t>
            </a:r>
            <a:r>
              <a:rPr lang="ru-RU" sz="1600" b="1" dirty="0" err="1" smtClean="0">
                <a:effectLst>
                  <a:outerShdw blurRad="38100" dist="38100" dir="2700000" algn="tl">
                    <a:srgbClr val="000000">
                      <a:alpha val="43137"/>
                    </a:srgbClr>
                  </a:outerShdw>
                </a:effectLst>
              </a:rPr>
              <a:t>кальцификация</a:t>
            </a:r>
            <a:endParaRPr lang="ru-RU" sz="1600" b="1" dirty="0">
              <a:effectLst>
                <a:outerShdw blurRad="38100" dist="38100" dir="2700000" algn="tl">
                  <a:srgbClr val="000000">
                    <a:alpha val="43137"/>
                  </a:srgbClr>
                </a:outerShdw>
              </a:effectLst>
            </a:endParaRPr>
          </a:p>
        </p:txBody>
      </p:sp>
      <p:sp>
        <p:nvSpPr>
          <p:cNvPr id="6" name="TextBox 5"/>
          <p:cNvSpPr txBox="1"/>
          <p:nvPr/>
        </p:nvSpPr>
        <p:spPr>
          <a:xfrm>
            <a:off x="4644008" y="1744272"/>
            <a:ext cx="2252472" cy="338554"/>
          </a:xfrm>
          <a:prstGeom prst="rect">
            <a:avLst/>
          </a:prstGeom>
          <a:noFill/>
        </p:spPr>
        <p:txBody>
          <a:bodyPr wrap="square" rtlCol="0">
            <a:spAutoFit/>
          </a:bodyPr>
          <a:lstStyle/>
          <a:p>
            <a:r>
              <a:rPr lang="ru-RU" sz="1600" b="1" dirty="0">
                <a:effectLst>
                  <a:outerShdw blurRad="38100" dist="38100" dir="2700000" algn="tl">
                    <a:srgbClr val="000000">
                      <a:alpha val="43137"/>
                    </a:srgbClr>
                  </a:outerShdw>
                </a:effectLst>
              </a:rPr>
              <a:t>В</a:t>
            </a:r>
            <a:r>
              <a:rPr lang="ru-RU" sz="1600" b="1" dirty="0" smtClean="0">
                <a:effectLst>
                  <a:outerShdw blurRad="38100" dist="38100" dir="2700000" algn="tl">
                    <a:srgbClr val="000000">
                      <a:alpha val="43137"/>
                    </a:srgbClr>
                  </a:outerShdw>
                </a:effectLst>
              </a:rPr>
              <a:t> – слишком высоко</a:t>
            </a:r>
            <a:endParaRPr lang="ru-RU" sz="1600" b="1" dirty="0">
              <a:effectLst>
                <a:outerShdw blurRad="38100" dist="38100" dir="2700000" algn="tl">
                  <a:srgbClr val="000000">
                    <a:alpha val="43137"/>
                  </a:srgbClr>
                </a:outerShdw>
              </a:effectLst>
            </a:endParaRPr>
          </a:p>
        </p:txBody>
      </p:sp>
      <p:sp>
        <p:nvSpPr>
          <p:cNvPr id="7" name="TextBox 6"/>
          <p:cNvSpPr txBox="1"/>
          <p:nvPr/>
        </p:nvSpPr>
        <p:spPr>
          <a:xfrm>
            <a:off x="2463545" y="5302957"/>
            <a:ext cx="2252472" cy="338554"/>
          </a:xfrm>
          <a:prstGeom prst="rect">
            <a:avLst/>
          </a:prstGeom>
          <a:noFill/>
        </p:spPr>
        <p:txBody>
          <a:bodyPr wrap="square" rtlCol="0">
            <a:spAutoFit/>
          </a:bodyPr>
          <a:lstStyle/>
          <a:p>
            <a:r>
              <a:rPr lang="ru-RU" sz="1600" b="1" dirty="0" smtClean="0">
                <a:effectLst>
                  <a:outerShdw blurRad="38100" dist="38100" dir="2700000" algn="tl">
                    <a:srgbClr val="000000">
                      <a:alpha val="43137"/>
                    </a:srgbClr>
                  </a:outerShdw>
                </a:effectLst>
              </a:rPr>
              <a:t>С – слишком низко</a:t>
            </a:r>
            <a:endParaRPr lang="ru-RU" sz="1600" b="1" dirty="0">
              <a:effectLst>
                <a:outerShdw blurRad="38100" dist="38100" dir="2700000" algn="tl">
                  <a:srgbClr val="000000">
                    <a:alpha val="43137"/>
                  </a:srgbClr>
                </a:outerShdw>
              </a:effectLst>
            </a:endParaRPr>
          </a:p>
        </p:txBody>
      </p:sp>
      <p:sp>
        <p:nvSpPr>
          <p:cNvPr id="8" name="TextBox 7"/>
          <p:cNvSpPr txBox="1"/>
          <p:nvPr/>
        </p:nvSpPr>
        <p:spPr>
          <a:xfrm>
            <a:off x="4644008" y="5302957"/>
            <a:ext cx="2252472"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D</a:t>
            </a:r>
            <a:r>
              <a:rPr lang="ru-RU" sz="1600" b="1" dirty="0" smtClean="0">
                <a:effectLst>
                  <a:outerShdw blurRad="38100" dist="38100" dir="2700000" algn="tl">
                    <a:srgbClr val="000000">
                      <a:alpha val="43137"/>
                    </a:srgbClr>
                  </a:outerShdw>
                </a:effectLst>
              </a:rPr>
              <a:t> – ошибка размера</a:t>
            </a:r>
            <a:endParaRPr lang="ru-RU"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68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3"/>
          <a:srcRect l="1832" t="53612" r="58231" b="12962"/>
          <a:stretch/>
        </p:blipFill>
        <p:spPr>
          <a:xfrm>
            <a:off x="4826770" y="1507948"/>
            <a:ext cx="2551930" cy="1781385"/>
          </a:xfrm>
          <a:prstGeom prst="rect">
            <a:avLst/>
          </a:prstGeom>
          <a:ln>
            <a:solidFill>
              <a:srgbClr val="400080"/>
            </a:solidFill>
          </a:ln>
        </p:spPr>
      </p:pic>
      <p:pic>
        <p:nvPicPr>
          <p:cNvPr id="3" name="Изображение 2"/>
          <p:cNvPicPr>
            <a:picLocks noChangeAspect="1"/>
          </p:cNvPicPr>
          <p:nvPr/>
        </p:nvPicPr>
        <p:blipFill rotWithShape="1">
          <a:blip r:embed="rId3"/>
          <a:srcRect r="59116" b="62456"/>
          <a:stretch/>
        </p:blipFill>
        <p:spPr>
          <a:xfrm>
            <a:off x="1663699" y="1489269"/>
            <a:ext cx="2552700" cy="1837809"/>
          </a:xfrm>
          <a:prstGeom prst="rect">
            <a:avLst/>
          </a:prstGeom>
          <a:ln>
            <a:solidFill>
              <a:srgbClr val="400080"/>
            </a:solidFill>
          </a:ln>
        </p:spPr>
      </p:pic>
      <p:pic>
        <p:nvPicPr>
          <p:cNvPr id="4" name="Изображение 3"/>
          <p:cNvPicPr>
            <a:picLocks noChangeAspect="1"/>
          </p:cNvPicPr>
          <p:nvPr/>
        </p:nvPicPr>
        <p:blipFill rotWithShape="1">
          <a:blip r:embed="rId3"/>
          <a:srcRect l="59275" t="53689" r="788" b="9223"/>
          <a:stretch/>
        </p:blipFill>
        <p:spPr>
          <a:xfrm>
            <a:off x="4826771" y="3994721"/>
            <a:ext cx="2551929" cy="1857996"/>
          </a:xfrm>
          <a:prstGeom prst="rect">
            <a:avLst/>
          </a:prstGeom>
          <a:ln>
            <a:solidFill>
              <a:srgbClr val="400080"/>
            </a:solidFill>
          </a:ln>
        </p:spPr>
      </p:pic>
      <p:pic>
        <p:nvPicPr>
          <p:cNvPr id="5" name="Изображение 4"/>
          <p:cNvPicPr>
            <a:picLocks noChangeAspect="1"/>
          </p:cNvPicPr>
          <p:nvPr/>
        </p:nvPicPr>
        <p:blipFill rotWithShape="1">
          <a:blip r:embed="rId3"/>
          <a:srcRect l="58166" r="638" b="61473"/>
          <a:stretch/>
        </p:blipFill>
        <p:spPr>
          <a:xfrm>
            <a:off x="1663700" y="3992196"/>
            <a:ext cx="2552700" cy="1871698"/>
          </a:xfrm>
          <a:prstGeom prst="rect">
            <a:avLst/>
          </a:prstGeom>
          <a:ln>
            <a:solidFill>
              <a:srgbClr val="400080"/>
            </a:solidFill>
          </a:ln>
        </p:spPr>
      </p:pic>
      <p:sp>
        <p:nvSpPr>
          <p:cNvPr id="7" name="TextBox 6"/>
          <p:cNvSpPr txBox="1"/>
          <p:nvPr/>
        </p:nvSpPr>
        <p:spPr>
          <a:xfrm>
            <a:off x="2620069" y="3289333"/>
            <a:ext cx="3857146" cy="369332"/>
          </a:xfrm>
          <a:prstGeom prst="rect">
            <a:avLst/>
          </a:prstGeom>
          <a:noFill/>
        </p:spPr>
        <p:txBody>
          <a:bodyPr wrap="none" rtlCol="0">
            <a:spAutoFit/>
          </a:bodyPr>
          <a:lstStyle/>
          <a:p>
            <a:r>
              <a:rPr lang="ru-RU" b="1" dirty="0">
                <a:effectLst>
                  <a:outerShdw blurRad="38100" dist="38100" dir="2700000" algn="tl">
                    <a:srgbClr val="000000">
                      <a:alpha val="43137"/>
                    </a:srgbClr>
                  </a:outerShdw>
                </a:effectLst>
              </a:rPr>
              <a:t>о</a:t>
            </a:r>
            <a:r>
              <a:rPr lang="ru-RU" b="1" dirty="0" smtClean="0">
                <a:effectLst>
                  <a:outerShdw blurRad="38100" dist="38100" dir="2700000" algn="tl">
                    <a:srgbClr val="000000">
                      <a:alpha val="43137"/>
                    </a:srgbClr>
                  </a:outerShdw>
                </a:effectLst>
              </a:rPr>
              <a:t>птимальный уровень имплантации</a:t>
            </a:r>
            <a:endParaRPr lang="ru-RU" b="1" dirty="0">
              <a:effectLst>
                <a:outerShdw blurRad="38100" dist="38100" dir="2700000" algn="tl">
                  <a:srgbClr val="000000">
                    <a:alpha val="43137"/>
                  </a:srgbClr>
                </a:outerShdw>
              </a:effectLst>
            </a:endParaRPr>
          </a:p>
        </p:txBody>
      </p:sp>
      <p:sp>
        <p:nvSpPr>
          <p:cNvPr id="8" name="TextBox 7"/>
          <p:cNvSpPr txBox="1"/>
          <p:nvPr/>
        </p:nvSpPr>
        <p:spPr>
          <a:xfrm>
            <a:off x="1434094" y="5863960"/>
            <a:ext cx="6399509" cy="369332"/>
          </a:xfrm>
          <a:prstGeom prst="rect">
            <a:avLst/>
          </a:prstGeom>
          <a:noFill/>
        </p:spPr>
        <p:txBody>
          <a:bodyPr wrap="none" rtlCol="0">
            <a:spAutoFit/>
          </a:bodyPr>
          <a:lstStyle/>
          <a:p>
            <a:r>
              <a:rPr lang="ru-RU" b="1" dirty="0">
                <a:effectLst>
                  <a:outerShdw blurRad="38100" dist="38100" dir="2700000" algn="tl">
                    <a:srgbClr val="000000">
                      <a:alpha val="43137"/>
                    </a:srgbClr>
                  </a:outerShdw>
                </a:effectLst>
              </a:rPr>
              <a:t>н</a:t>
            </a:r>
            <a:r>
              <a:rPr lang="ru-RU" b="1" dirty="0" smtClean="0">
                <a:effectLst>
                  <a:outerShdw blurRad="38100" dist="38100" dir="2700000" algn="tl">
                    <a:srgbClr val="000000">
                      <a:alpha val="43137"/>
                    </a:srgbClr>
                  </a:outerShdw>
                </a:effectLst>
              </a:rPr>
              <a:t>изкая имплантация,  выраженная аортальная </a:t>
            </a:r>
            <a:r>
              <a:rPr lang="ru-RU" b="1" dirty="0" err="1" smtClean="0">
                <a:effectLst>
                  <a:outerShdw blurRad="38100" dist="38100" dir="2700000" algn="tl">
                    <a:srgbClr val="000000">
                      <a:alpha val="43137"/>
                    </a:srgbClr>
                  </a:outerShdw>
                </a:effectLst>
              </a:rPr>
              <a:t>регургитация</a:t>
            </a:r>
            <a:endParaRPr lang="ru-RU" b="1" dirty="0">
              <a:effectLst>
                <a:outerShdw blurRad="38100" dist="38100" dir="2700000" algn="tl">
                  <a:srgbClr val="000000">
                    <a:alpha val="43137"/>
                  </a:srgbClr>
                </a:outerShdw>
              </a:effectLst>
            </a:endParaRPr>
          </a:p>
        </p:txBody>
      </p:sp>
      <p:sp>
        <p:nvSpPr>
          <p:cNvPr id="9" name="Заголовок 8"/>
          <p:cNvSpPr>
            <a:spLocks noGrp="1"/>
          </p:cNvSpPr>
          <p:nvPr>
            <p:ph type="title"/>
          </p:nvPr>
        </p:nvSpPr>
        <p:spPr>
          <a:xfrm>
            <a:off x="818347" y="83069"/>
            <a:ext cx="7511473" cy="1312480"/>
          </a:xfrm>
        </p:spPr>
        <p:txBody>
          <a:bodyPr>
            <a:normAutofit/>
          </a:bodyPr>
          <a:lstStyle/>
          <a:p>
            <a:pPr algn="ctr"/>
            <a:r>
              <a:rPr lang="ru-RU" sz="4000" b="1" cap="none" dirty="0" smtClean="0">
                <a:solidFill>
                  <a:srgbClr val="400080"/>
                </a:solidFill>
              </a:rPr>
              <a:t>Позиционирование протеза</a:t>
            </a:r>
            <a:endParaRPr lang="ru-RU" sz="4000" b="1" cap="none" dirty="0">
              <a:solidFill>
                <a:srgbClr val="400080"/>
              </a:solidFill>
            </a:endParaRPr>
          </a:p>
        </p:txBody>
      </p:sp>
    </p:spTree>
    <p:extLst>
      <p:ext uri="{BB962C8B-B14F-4D97-AF65-F5344CB8AC3E}">
        <p14:creationId xmlns:p14="http://schemas.microsoft.com/office/powerpoint/2010/main" val="2367515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558800" y="2171701"/>
            <a:ext cx="8033687" cy="4178300"/>
          </a:xfrm>
          <a:prstGeom prst="rect">
            <a:avLst/>
          </a:prstGeom>
          <a:ln>
            <a:solidFill>
              <a:srgbClr val="400080"/>
            </a:solidFill>
          </a:ln>
        </p:spPr>
      </p:pic>
      <p:sp>
        <p:nvSpPr>
          <p:cNvPr id="3" name="Заголовок 5"/>
          <p:cNvSpPr txBox="1">
            <a:spLocks/>
          </p:cNvSpPr>
          <p:nvPr/>
        </p:nvSpPr>
        <p:spPr>
          <a:xfrm>
            <a:off x="40074" y="160758"/>
            <a:ext cx="9071138" cy="1312480"/>
          </a:xfrm>
          <a:prstGeom prst="rect">
            <a:avLst/>
          </a:prstGeom>
        </p:spPr>
        <p:txBody>
          <a:bodyPr>
            <a:noAutofit/>
          </a:bodyPr>
          <a:lst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3600" b="1" cap="none" dirty="0" smtClean="0">
                <a:solidFill>
                  <a:srgbClr val="400080"/>
                </a:solidFill>
              </a:rPr>
              <a:t>Коррекция </a:t>
            </a:r>
            <a:r>
              <a:rPr lang="ru-RU" sz="3600" b="1" cap="none" dirty="0" err="1" smtClean="0">
                <a:solidFill>
                  <a:srgbClr val="400080"/>
                </a:solidFill>
              </a:rPr>
              <a:t>мальпозиции</a:t>
            </a:r>
            <a:r>
              <a:rPr lang="ru-RU" sz="3600" b="1" cap="none" dirty="0" smtClean="0">
                <a:solidFill>
                  <a:srgbClr val="400080"/>
                </a:solidFill>
              </a:rPr>
              <a:t> </a:t>
            </a:r>
            <a:r>
              <a:rPr lang="ru-RU" sz="3600" b="1" cap="none" dirty="0" err="1" smtClean="0">
                <a:solidFill>
                  <a:srgbClr val="400080"/>
                </a:solidFill>
              </a:rPr>
              <a:t>баллонорасширяемого</a:t>
            </a:r>
            <a:r>
              <a:rPr lang="ru-RU" sz="3600" b="1" cap="none" dirty="0" smtClean="0">
                <a:solidFill>
                  <a:srgbClr val="400080"/>
                </a:solidFill>
              </a:rPr>
              <a:t> протеза                        «клапан в клапан»</a:t>
            </a:r>
            <a:endParaRPr lang="ru-RU" sz="3600" b="1" cap="none" dirty="0">
              <a:solidFill>
                <a:srgbClr val="400080"/>
              </a:solidFill>
            </a:endParaRPr>
          </a:p>
        </p:txBody>
      </p:sp>
    </p:spTree>
    <p:extLst>
      <p:ext uri="{BB962C8B-B14F-4D97-AF65-F5344CB8AC3E}">
        <p14:creationId xmlns:p14="http://schemas.microsoft.com/office/powerpoint/2010/main" val="583087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srcRect l="4443" r="8040" b="1652"/>
          <a:stretch/>
        </p:blipFill>
        <p:spPr>
          <a:xfrm rot="5400000">
            <a:off x="3875489" y="3454615"/>
            <a:ext cx="1260389" cy="3486453"/>
          </a:xfrm>
          <a:prstGeom prst="rect">
            <a:avLst/>
          </a:prstGeom>
          <a:ln w="9525">
            <a:solidFill>
              <a:srgbClr val="400080"/>
            </a:solidFill>
          </a:ln>
        </p:spPr>
      </p:pic>
      <p:sp>
        <p:nvSpPr>
          <p:cNvPr id="7" name="TextBox 6"/>
          <p:cNvSpPr txBox="1"/>
          <p:nvPr/>
        </p:nvSpPr>
        <p:spPr>
          <a:xfrm>
            <a:off x="5640421" y="3847519"/>
            <a:ext cx="1941557" cy="369332"/>
          </a:xfrm>
          <a:prstGeom prst="rect">
            <a:avLst/>
          </a:prstGeom>
          <a:noFill/>
        </p:spPr>
        <p:txBody>
          <a:bodyPr wrap="none" rtlCol="0">
            <a:spAutoFit/>
          </a:bodyPr>
          <a:lstStyle/>
          <a:p>
            <a:r>
              <a:rPr lang="en-US" b="1" dirty="0" smtClean="0">
                <a:solidFill>
                  <a:srgbClr val="FFFFFF"/>
                </a:solidFill>
              </a:rPr>
              <a:t>Edwards  </a:t>
            </a:r>
            <a:r>
              <a:rPr lang="en-US" b="1" dirty="0" err="1" smtClean="0">
                <a:solidFill>
                  <a:srgbClr val="FFFFFF"/>
                </a:solidFill>
              </a:rPr>
              <a:t>Sapien</a:t>
            </a:r>
            <a:endParaRPr lang="ru-RU" b="1" dirty="0">
              <a:solidFill>
                <a:srgbClr val="FFFFFF"/>
              </a:solidFill>
            </a:endParaRPr>
          </a:p>
        </p:txBody>
      </p:sp>
      <p:sp>
        <p:nvSpPr>
          <p:cNvPr id="8" name="TextBox 7"/>
          <p:cNvSpPr txBox="1"/>
          <p:nvPr/>
        </p:nvSpPr>
        <p:spPr>
          <a:xfrm>
            <a:off x="1383019" y="3847519"/>
            <a:ext cx="2482283" cy="369332"/>
          </a:xfrm>
          <a:prstGeom prst="rect">
            <a:avLst/>
          </a:prstGeom>
          <a:noFill/>
        </p:spPr>
        <p:txBody>
          <a:bodyPr wrap="none" rtlCol="0">
            <a:spAutoFit/>
          </a:bodyPr>
          <a:lstStyle/>
          <a:p>
            <a:r>
              <a:rPr lang="en-US" b="1" dirty="0" smtClean="0">
                <a:solidFill>
                  <a:srgbClr val="FFFFFF"/>
                </a:solidFill>
              </a:rPr>
              <a:t>Medtronic  </a:t>
            </a:r>
            <a:r>
              <a:rPr lang="en-US" b="1" dirty="0" err="1" smtClean="0">
                <a:solidFill>
                  <a:srgbClr val="FFFFFF"/>
                </a:solidFill>
              </a:rPr>
              <a:t>CoreValve</a:t>
            </a:r>
            <a:endParaRPr lang="ru-RU" b="1" dirty="0">
              <a:solidFill>
                <a:srgbClr val="FFFFFF"/>
              </a:solidFill>
            </a:endParaRPr>
          </a:p>
        </p:txBody>
      </p:sp>
      <p:sp>
        <p:nvSpPr>
          <p:cNvPr id="9" name="TextBox 8"/>
          <p:cNvSpPr txBox="1"/>
          <p:nvPr/>
        </p:nvSpPr>
        <p:spPr>
          <a:xfrm>
            <a:off x="3185450" y="6021287"/>
            <a:ext cx="2640466" cy="369332"/>
          </a:xfrm>
          <a:prstGeom prst="rect">
            <a:avLst/>
          </a:prstGeom>
          <a:noFill/>
        </p:spPr>
        <p:txBody>
          <a:bodyPr wrap="none" rtlCol="0">
            <a:spAutoFit/>
          </a:bodyPr>
          <a:lstStyle/>
          <a:p>
            <a:r>
              <a:rPr lang="en-US" b="1" dirty="0" smtClean="0">
                <a:solidFill>
                  <a:srgbClr val="FFFFFF"/>
                </a:solidFill>
              </a:rPr>
              <a:t>Boston Scientific Lotus</a:t>
            </a:r>
            <a:endParaRPr lang="ru-RU" b="1" dirty="0">
              <a:solidFill>
                <a:srgbClr val="FFFFFF"/>
              </a:solidFill>
            </a:endParaRPr>
          </a:p>
        </p:txBody>
      </p:sp>
      <p:pic>
        <p:nvPicPr>
          <p:cNvPr id="12" name="Picture 2"/>
          <p:cNvPicPr>
            <a:picLocks noChangeAspect="1" noChangeArrowheads="1"/>
          </p:cNvPicPr>
          <p:nvPr/>
        </p:nvPicPr>
        <p:blipFill rotWithShape="1">
          <a:blip r:embed="rId3" cstate="print"/>
          <a:srcRect l="6124" t="22558" r="56219" b="29288"/>
          <a:stretch/>
        </p:blipFill>
        <p:spPr bwMode="auto">
          <a:xfrm>
            <a:off x="1790903" y="1903943"/>
            <a:ext cx="1611772" cy="1825290"/>
          </a:xfrm>
          <a:prstGeom prst="rect">
            <a:avLst/>
          </a:prstGeom>
          <a:noFill/>
          <a:ln w="9525">
            <a:solidFill>
              <a:srgbClr val="400080"/>
            </a:solidFill>
            <a:miter lim="800000"/>
            <a:headEnd/>
            <a:tailEnd/>
          </a:ln>
        </p:spPr>
      </p:pic>
      <p:pic>
        <p:nvPicPr>
          <p:cNvPr id="13" name="Picture 2"/>
          <p:cNvPicPr>
            <a:picLocks noChangeAspect="1" noChangeArrowheads="1"/>
          </p:cNvPicPr>
          <p:nvPr/>
        </p:nvPicPr>
        <p:blipFill rotWithShape="1">
          <a:blip r:embed="rId3" cstate="print"/>
          <a:srcRect l="55015" t="26642" r="11049" b="28569"/>
          <a:stretch/>
        </p:blipFill>
        <p:spPr bwMode="auto">
          <a:xfrm>
            <a:off x="5640421" y="1903943"/>
            <a:ext cx="1842146" cy="1802741"/>
          </a:xfrm>
          <a:prstGeom prst="rect">
            <a:avLst/>
          </a:prstGeom>
          <a:noFill/>
          <a:ln w="9525">
            <a:solidFill>
              <a:srgbClr val="400080"/>
            </a:solidFill>
            <a:miter lim="800000"/>
            <a:headEnd/>
            <a:tailEnd/>
          </a:ln>
        </p:spPr>
      </p:pic>
      <p:sp>
        <p:nvSpPr>
          <p:cNvPr id="5" name="TextBox 4"/>
          <p:cNvSpPr txBox="1"/>
          <p:nvPr/>
        </p:nvSpPr>
        <p:spPr>
          <a:xfrm>
            <a:off x="1" y="150022"/>
            <a:ext cx="9143999" cy="1323439"/>
          </a:xfrm>
          <a:prstGeom prst="rect">
            <a:avLst/>
          </a:prstGeom>
          <a:noFill/>
        </p:spPr>
        <p:txBody>
          <a:bodyPr wrap="square" rtlCol="0">
            <a:spAutoFit/>
          </a:bodyPr>
          <a:lstStyle/>
          <a:p>
            <a:pPr algn="ctr"/>
            <a:r>
              <a:rPr lang="ru-RU" sz="4000" b="1" dirty="0" err="1" smtClean="0">
                <a:solidFill>
                  <a:srgbClr val="400080"/>
                </a:solidFill>
                <a:effectLst>
                  <a:outerShdw blurRad="38100" dist="38100" dir="2700000" algn="tl">
                    <a:srgbClr val="000000">
                      <a:alpha val="43137"/>
                    </a:srgbClr>
                  </a:outerShdw>
                </a:effectLst>
              </a:rPr>
              <a:t>Транскатетерные</a:t>
            </a:r>
            <a:r>
              <a:rPr lang="ru-RU" sz="4000" b="1" dirty="0">
                <a:solidFill>
                  <a:srgbClr val="400080"/>
                </a:solidFill>
                <a:effectLst>
                  <a:outerShdw blurRad="38100" dist="38100" dir="2700000" algn="tl">
                    <a:srgbClr val="000000">
                      <a:alpha val="43137"/>
                    </a:srgbClr>
                  </a:outerShdw>
                </a:effectLst>
              </a:rPr>
              <a:t> </a:t>
            </a:r>
            <a:r>
              <a:rPr lang="ru-RU" sz="4000" b="1" dirty="0" smtClean="0">
                <a:solidFill>
                  <a:srgbClr val="400080"/>
                </a:solidFill>
                <a:effectLst>
                  <a:outerShdw blurRad="38100" dist="38100" dir="2700000" algn="tl">
                    <a:srgbClr val="000000">
                      <a:alpha val="43137"/>
                    </a:srgbClr>
                  </a:outerShdw>
                </a:effectLst>
              </a:rPr>
              <a:t>протезы аортального клапана, используемые в России</a:t>
            </a:r>
            <a:endParaRPr lang="ru-RU" sz="4000" b="1" dirty="0">
              <a:solidFill>
                <a:srgbClr val="40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711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2"/>
          <a:srcRect r="68403" b="44030"/>
          <a:stretch/>
        </p:blipFill>
        <p:spPr>
          <a:xfrm>
            <a:off x="546485" y="2293248"/>
            <a:ext cx="2396288" cy="2518481"/>
          </a:xfrm>
          <a:prstGeom prst="rect">
            <a:avLst/>
          </a:prstGeom>
          <a:ln>
            <a:solidFill>
              <a:srgbClr val="400080"/>
            </a:solidFill>
          </a:ln>
        </p:spPr>
      </p:pic>
      <p:pic>
        <p:nvPicPr>
          <p:cNvPr id="3" name="Изображение 2"/>
          <p:cNvPicPr>
            <a:picLocks noChangeAspect="1"/>
          </p:cNvPicPr>
          <p:nvPr/>
        </p:nvPicPr>
        <p:blipFill rotWithShape="1">
          <a:blip r:embed="rId2"/>
          <a:srcRect l="33414" t="17976" r="33759" b="25259"/>
          <a:stretch/>
        </p:blipFill>
        <p:spPr>
          <a:xfrm>
            <a:off x="3344644" y="2293248"/>
            <a:ext cx="2454711" cy="2518481"/>
          </a:xfrm>
          <a:prstGeom prst="rect">
            <a:avLst/>
          </a:prstGeom>
          <a:ln>
            <a:solidFill>
              <a:srgbClr val="400080"/>
            </a:solidFill>
          </a:ln>
        </p:spPr>
      </p:pic>
      <p:pic>
        <p:nvPicPr>
          <p:cNvPr id="4" name="Изображение 3"/>
          <p:cNvPicPr>
            <a:picLocks noChangeAspect="1"/>
          </p:cNvPicPr>
          <p:nvPr/>
        </p:nvPicPr>
        <p:blipFill rotWithShape="1">
          <a:blip r:embed="rId2"/>
          <a:srcRect l="69007" t="35581" b="8554"/>
          <a:stretch/>
        </p:blipFill>
        <p:spPr>
          <a:xfrm>
            <a:off x="6201226" y="2293248"/>
            <a:ext cx="2336648" cy="2513797"/>
          </a:xfrm>
          <a:prstGeom prst="rect">
            <a:avLst/>
          </a:prstGeom>
          <a:ln>
            <a:solidFill>
              <a:srgbClr val="400080"/>
            </a:solidFill>
          </a:ln>
        </p:spPr>
      </p:pic>
      <p:sp>
        <p:nvSpPr>
          <p:cNvPr id="5" name="TextBox 4"/>
          <p:cNvSpPr txBox="1"/>
          <p:nvPr/>
        </p:nvSpPr>
        <p:spPr>
          <a:xfrm>
            <a:off x="396659" y="4822655"/>
            <a:ext cx="2546114" cy="861774"/>
          </a:xfrm>
          <a:prstGeom prst="rect">
            <a:avLst/>
          </a:prstGeom>
          <a:noFill/>
        </p:spPr>
        <p:txBody>
          <a:bodyPr wrap="square" rtlCol="0">
            <a:spAutoFit/>
          </a:bodyPr>
          <a:lstStyle/>
          <a:p>
            <a:pPr algn="ctr"/>
            <a:r>
              <a:rPr lang="ru-RU" sz="1600" b="1" dirty="0" err="1" smtClean="0">
                <a:effectLst>
                  <a:outerShdw blurRad="38100" dist="38100" dir="2700000" algn="tl">
                    <a:srgbClr val="000000">
                      <a:alpha val="43137"/>
                    </a:srgbClr>
                  </a:outerShdw>
                </a:effectLst>
              </a:rPr>
              <a:t>постпроцедурная</a:t>
            </a:r>
            <a:r>
              <a:rPr lang="ru-RU" sz="1600" b="1" dirty="0" smtClean="0">
                <a:effectLst>
                  <a:outerShdw blurRad="38100" dist="38100" dir="2700000" algn="tl">
                    <a:srgbClr val="000000">
                      <a:alpha val="43137"/>
                    </a:srgbClr>
                  </a:outerShdw>
                </a:effectLst>
              </a:rPr>
              <a:t> аортальная </a:t>
            </a:r>
            <a:r>
              <a:rPr lang="ru-RU" sz="1600" b="1" dirty="0" err="1" smtClean="0">
                <a:effectLst>
                  <a:outerShdw blurRad="38100" dist="38100" dir="2700000" algn="tl">
                    <a:srgbClr val="000000">
                      <a:alpha val="43137"/>
                    </a:srgbClr>
                  </a:outerShdw>
                </a:effectLst>
              </a:rPr>
              <a:t>регургитация</a:t>
            </a:r>
            <a:endParaRPr lang="ru-RU" sz="1600" b="1" dirty="0" smtClean="0">
              <a:effectLst>
                <a:outerShdw blurRad="38100" dist="38100" dir="2700000" algn="tl">
                  <a:srgbClr val="000000">
                    <a:alpha val="43137"/>
                  </a:srgbClr>
                </a:outerShdw>
              </a:effectLst>
            </a:endParaRPr>
          </a:p>
          <a:p>
            <a:r>
              <a:rPr lang="ru-RU" dirty="0" smtClean="0"/>
              <a:t> </a:t>
            </a:r>
            <a:endParaRPr lang="ru-RU" dirty="0"/>
          </a:p>
        </p:txBody>
      </p:sp>
      <p:sp>
        <p:nvSpPr>
          <p:cNvPr id="6" name="TextBox 5"/>
          <p:cNvSpPr txBox="1"/>
          <p:nvPr/>
        </p:nvSpPr>
        <p:spPr>
          <a:xfrm>
            <a:off x="0" y="267382"/>
            <a:ext cx="9144000" cy="1323439"/>
          </a:xfrm>
          <a:prstGeom prst="rect">
            <a:avLst/>
          </a:prstGeom>
          <a:noFill/>
        </p:spPr>
        <p:txBody>
          <a:bodyPr wrap="square" rtlCol="0">
            <a:spAutoFit/>
          </a:bodyPr>
          <a:lstStyle/>
          <a:p>
            <a:pPr algn="ctr"/>
            <a:r>
              <a:rPr lang="ru-RU" sz="4000" b="1" dirty="0" err="1" smtClean="0">
                <a:solidFill>
                  <a:srgbClr val="400080"/>
                </a:solidFill>
                <a:effectLst>
                  <a:outerShdw blurRad="38100" dist="38100" dir="2700000" algn="tl">
                    <a:srgbClr val="000000">
                      <a:alpha val="43137"/>
                    </a:srgbClr>
                  </a:outerShdw>
                </a:effectLst>
              </a:rPr>
              <a:t>Постдилатация</a:t>
            </a:r>
            <a:r>
              <a:rPr lang="ru-RU" sz="4000" b="1" dirty="0" smtClean="0">
                <a:solidFill>
                  <a:srgbClr val="400080"/>
                </a:solidFill>
                <a:effectLst>
                  <a:outerShdw blurRad="38100" dist="38100" dir="2700000" algn="tl">
                    <a:srgbClr val="000000">
                      <a:alpha val="43137"/>
                    </a:srgbClr>
                  </a:outerShdw>
                </a:effectLst>
              </a:rPr>
              <a:t> как метод устранения </a:t>
            </a:r>
            <a:r>
              <a:rPr lang="ru-RU" sz="4000" b="1" dirty="0" err="1" smtClean="0">
                <a:solidFill>
                  <a:srgbClr val="400080"/>
                </a:solidFill>
                <a:effectLst>
                  <a:outerShdw blurRad="38100" dist="38100" dir="2700000" algn="tl">
                    <a:srgbClr val="000000">
                      <a:alpha val="43137"/>
                    </a:srgbClr>
                  </a:outerShdw>
                </a:effectLst>
              </a:rPr>
              <a:t>параклапанной</a:t>
            </a:r>
            <a:r>
              <a:rPr lang="ru-RU" sz="4000" b="1" dirty="0" smtClean="0">
                <a:solidFill>
                  <a:srgbClr val="400080"/>
                </a:solidFill>
                <a:effectLst>
                  <a:outerShdw blurRad="38100" dist="38100" dir="2700000" algn="tl">
                    <a:srgbClr val="000000">
                      <a:alpha val="43137"/>
                    </a:srgbClr>
                  </a:outerShdw>
                </a:effectLst>
              </a:rPr>
              <a:t> </a:t>
            </a:r>
            <a:r>
              <a:rPr lang="ru-RU" sz="4000" b="1" dirty="0" err="1" smtClean="0">
                <a:solidFill>
                  <a:srgbClr val="400080"/>
                </a:solidFill>
                <a:effectLst>
                  <a:outerShdw blurRad="38100" dist="38100" dir="2700000" algn="tl">
                    <a:srgbClr val="000000">
                      <a:alpha val="43137"/>
                    </a:srgbClr>
                  </a:outerShdw>
                </a:effectLst>
              </a:rPr>
              <a:t>регургитации</a:t>
            </a:r>
            <a:endParaRPr lang="ru-RU" sz="4000" b="1" dirty="0">
              <a:solidFill>
                <a:srgbClr val="400080"/>
              </a:solidFill>
              <a:effectLst>
                <a:outerShdw blurRad="38100" dist="38100" dir="2700000" algn="tl">
                  <a:srgbClr val="000000">
                    <a:alpha val="43137"/>
                  </a:srgbClr>
                </a:outerShdw>
              </a:effectLst>
            </a:endParaRPr>
          </a:p>
        </p:txBody>
      </p:sp>
      <p:sp>
        <p:nvSpPr>
          <p:cNvPr id="7" name="TextBox 6"/>
          <p:cNvSpPr txBox="1"/>
          <p:nvPr/>
        </p:nvSpPr>
        <p:spPr>
          <a:xfrm>
            <a:off x="3083451" y="4873542"/>
            <a:ext cx="2977097" cy="338554"/>
          </a:xfrm>
          <a:prstGeom prst="rect">
            <a:avLst/>
          </a:prstGeom>
          <a:noFill/>
        </p:spPr>
        <p:txBody>
          <a:bodyPr wrap="none" rtlCol="0">
            <a:spAutoFit/>
          </a:bodyPr>
          <a:lstStyle/>
          <a:p>
            <a:r>
              <a:rPr lang="ru-RU" sz="1600" b="1" dirty="0">
                <a:effectLst>
                  <a:outerShdw blurRad="38100" dist="38100" dir="2700000" algn="tl">
                    <a:srgbClr val="000000">
                      <a:alpha val="43137"/>
                    </a:srgbClr>
                  </a:outerShdw>
                </a:effectLst>
              </a:rPr>
              <a:t>б</a:t>
            </a:r>
            <a:r>
              <a:rPr lang="ru-RU" sz="1600" b="1" dirty="0" smtClean="0">
                <a:effectLst>
                  <a:outerShdw blurRad="38100" dist="38100" dir="2700000" algn="tl">
                    <a:srgbClr val="000000">
                      <a:alpha val="43137"/>
                    </a:srgbClr>
                  </a:outerShdw>
                </a:effectLst>
              </a:rPr>
              <a:t>аллонная дилатация протеза </a:t>
            </a:r>
            <a:endParaRPr lang="ru-RU" sz="1600" b="1" dirty="0">
              <a:effectLst>
                <a:outerShdw blurRad="38100" dist="38100" dir="2700000" algn="tl">
                  <a:srgbClr val="000000">
                    <a:alpha val="43137"/>
                  </a:srgbClr>
                </a:outerShdw>
              </a:effectLst>
            </a:endParaRPr>
          </a:p>
        </p:txBody>
      </p:sp>
      <p:sp>
        <p:nvSpPr>
          <p:cNvPr id="8" name="TextBox 7"/>
          <p:cNvSpPr txBox="1"/>
          <p:nvPr/>
        </p:nvSpPr>
        <p:spPr>
          <a:xfrm>
            <a:off x="6201226" y="4842764"/>
            <a:ext cx="2499517" cy="584775"/>
          </a:xfrm>
          <a:prstGeom prst="rect">
            <a:avLst/>
          </a:prstGeom>
          <a:noFill/>
        </p:spPr>
        <p:txBody>
          <a:bodyPr wrap="square" rtlCol="0">
            <a:spAutoFit/>
          </a:bodyPr>
          <a:lstStyle/>
          <a:p>
            <a:pPr algn="ctr"/>
            <a:r>
              <a:rPr lang="ru-RU" sz="1600" b="1" dirty="0">
                <a:effectLst>
                  <a:outerShdw blurRad="38100" dist="38100" dir="2700000" algn="tl">
                    <a:srgbClr val="000000">
                      <a:alpha val="43137"/>
                    </a:srgbClr>
                  </a:outerShdw>
                </a:effectLst>
              </a:rPr>
              <a:t>л</a:t>
            </a:r>
            <a:r>
              <a:rPr lang="ru-RU" sz="1600" b="1" dirty="0" smtClean="0">
                <a:effectLst>
                  <a:outerShdw blurRad="38100" dist="38100" dir="2700000" algn="tl">
                    <a:srgbClr val="000000">
                      <a:alpha val="43137"/>
                    </a:srgbClr>
                  </a:outerShdw>
                </a:effectLst>
              </a:rPr>
              <a:t>егкая </a:t>
            </a:r>
            <a:r>
              <a:rPr lang="ru-RU" sz="1600" b="1" dirty="0" err="1" smtClean="0">
                <a:effectLst>
                  <a:outerShdw blurRad="38100" dist="38100" dir="2700000" algn="tl">
                    <a:srgbClr val="000000">
                      <a:alpha val="43137"/>
                    </a:srgbClr>
                  </a:outerShdw>
                </a:effectLst>
              </a:rPr>
              <a:t>резидуальная</a:t>
            </a:r>
            <a:r>
              <a:rPr lang="ru-RU" sz="1600" b="1" dirty="0" smtClean="0">
                <a:effectLst>
                  <a:outerShdw blurRad="38100" dist="38100" dir="2700000" algn="tl">
                    <a:srgbClr val="000000">
                      <a:alpha val="43137"/>
                    </a:srgbClr>
                  </a:outerShdw>
                </a:effectLst>
              </a:rPr>
              <a:t> аортальная </a:t>
            </a:r>
            <a:r>
              <a:rPr lang="ru-RU" sz="1600" b="1" dirty="0" err="1" smtClean="0">
                <a:effectLst>
                  <a:outerShdw blurRad="38100" dist="38100" dir="2700000" algn="tl">
                    <a:srgbClr val="000000">
                      <a:alpha val="43137"/>
                    </a:srgbClr>
                  </a:outerShdw>
                </a:effectLst>
              </a:rPr>
              <a:t>регургитация</a:t>
            </a:r>
            <a:endParaRPr lang="ru-RU"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7211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05" y="571376"/>
            <a:ext cx="9432647" cy="707886"/>
          </a:xfrm>
          <a:prstGeom prst="rect">
            <a:avLst/>
          </a:prstGeom>
          <a:noFill/>
        </p:spPr>
        <p:txBody>
          <a:bodyPr wrap="none" rtlCol="0">
            <a:spAutoFit/>
          </a:bodyPr>
          <a:lstStyle/>
          <a:p>
            <a:pPr algn="ctr"/>
            <a:r>
              <a:rPr lang="ru-RU" sz="4000" b="1" dirty="0" smtClean="0">
                <a:solidFill>
                  <a:srgbClr val="400080"/>
                </a:solidFill>
                <a:effectLst>
                  <a:outerShdw blurRad="38100" dist="38100" dir="2700000" algn="tl">
                    <a:srgbClr val="000000">
                      <a:alpha val="43137"/>
                    </a:srgbClr>
                  </a:outerShdw>
                </a:effectLst>
              </a:rPr>
              <a:t>Низкая имплантация клапана </a:t>
            </a:r>
            <a:r>
              <a:rPr lang="en-US" sz="4000" b="1" dirty="0" err="1" smtClean="0">
                <a:solidFill>
                  <a:srgbClr val="400080"/>
                </a:solidFill>
                <a:effectLst>
                  <a:outerShdw blurRad="38100" dist="38100" dir="2700000" algn="tl">
                    <a:srgbClr val="000000">
                      <a:alpha val="43137"/>
                    </a:srgbClr>
                  </a:outerShdw>
                </a:effectLst>
              </a:rPr>
              <a:t>CoreVa</a:t>
            </a:r>
            <a:r>
              <a:rPr lang="en-US" sz="4000" b="1" dirty="0" err="1">
                <a:solidFill>
                  <a:srgbClr val="400080"/>
                </a:solidFill>
                <a:effectLst>
                  <a:outerShdw blurRad="38100" dist="38100" dir="2700000" algn="tl">
                    <a:srgbClr val="000000">
                      <a:alpha val="43137"/>
                    </a:srgbClr>
                  </a:outerShdw>
                </a:effectLst>
              </a:rPr>
              <a:t>l</a:t>
            </a:r>
            <a:r>
              <a:rPr lang="en-US" sz="4000" b="1" dirty="0" err="1" smtClean="0">
                <a:solidFill>
                  <a:srgbClr val="400080"/>
                </a:solidFill>
                <a:effectLst>
                  <a:outerShdw blurRad="38100" dist="38100" dir="2700000" algn="tl">
                    <a:srgbClr val="000000">
                      <a:alpha val="43137"/>
                    </a:srgbClr>
                  </a:outerShdw>
                </a:effectLst>
              </a:rPr>
              <a:t>ve</a:t>
            </a:r>
            <a:r>
              <a:rPr lang="ru-RU" sz="4000" b="1" dirty="0" smtClean="0">
                <a:solidFill>
                  <a:srgbClr val="400080"/>
                </a:solidFill>
                <a:effectLst>
                  <a:outerShdw blurRad="38100" dist="38100" dir="2700000" algn="tl">
                    <a:srgbClr val="000000">
                      <a:alpha val="43137"/>
                    </a:srgbClr>
                  </a:outerShdw>
                </a:effectLst>
              </a:rPr>
              <a:t> </a:t>
            </a:r>
            <a:endParaRPr lang="ru-RU" sz="4000" b="1" dirty="0">
              <a:solidFill>
                <a:srgbClr val="400080"/>
              </a:solidFill>
              <a:effectLst>
                <a:outerShdw blurRad="38100" dist="38100" dir="2700000" algn="tl">
                  <a:srgbClr val="000000">
                    <a:alpha val="43137"/>
                  </a:srgbClr>
                </a:outerShdw>
              </a:effectLst>
            </a:endParaRPr>
          </a:p>
        </p:txBody>
      </p:sp>
      <p:pic>
        <p:nvPicPr>
          <p:cNvPr id="6" name="MALYAVSKII_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293" t="9140" r="18100" b="12192"/>
          <a:stretch/>
        </p:blipFill>
        <p:spPr>
          <a:xfrm>
            <a:off x="3124930" y="2342562"/>
            <a:ext cx="2848287" cy="2193711"/>
          </a:xfrm>
          <a:prstGeom prst="rect">
            <a:avLst/>
          </a:prstGeom>
          <a:ln>
            <a:solidFill>
              <a:srgbClr val="400080"/>
            </a:solidFill>
          </a:ln>
        </p:spPr>
      </p:pic>
      <p:pic>
        <p:nvPicPr>
          <p:cNvPr id="5" name="Изображение 4"/>
          <p:cNvPicPr>
            <a:picLocks noChangeAspect="1"/>
          </p:cNvPicPr>
          <p:nvPr/>
        </p:nvPicPr>
        <p:blipFill rotWithShape="1">
          <a:blip r:embed="rId5"/>
          <a:srcRect l="12792" t="28381" r="15961" b="1988"/>
          <a:stretch/>
        </p:blipFill>
        <p:spPr>
          <a:xfrm>
            <a:off x="192024" y="2340864"/>
            <a:ext cx="2769061" cy="2185416"/>
          </a:xfrm>
          <a:prstGeom prst="rect">
            <a:avLst/>
          </a:prstGeom>
          <a:ln>
            <a:solidFill>
              <a:srgbClr val="400080"/>
            </a:solidFill>
          </a:ln>
        </p:spPr>
      </p:pic>
      <p:pic>
        <p:nvPicPr>
          <p:cNvPr id="3" name="Изображение 2"/>
          <p:cNvPicPr>
            <a:picLocks noChangeAspect="1"/>
          </p:cNvPicPr>
          <p:nvPr/>
        </p:nvPicPr>
        <p:blipFill rotWithShape="1">
          <a:blip r:embed="rId6"/>
          <a:srcRect t="15683" b="2647"/>
          <a:stretch/>
        </p:blipFill>
        <p:spPr>
          <a:xfrm>
            <a:off x="6137062" y="2332569"/>
            <a:ext cx="2778511" cy="2203704"/>
          </a:xfrm>
          <a:prstGeom prst="rect">
            <a:avLst/>
          </a:prstGeom>
          <a:ln>
            <a:solidFill>
              <a:srgbClr val="400080"/>
            </a:solidFill>
          </a:ln>
        </p:spPr>
      </p:pic>
    </p:spTree>
    <p:extLst>
      <p:ext uri="{BB962C8B-B14F-4D97-AF65-F5344CB8AC3E}">
        <p14:creationId xmlns:p14="http://schemas.microsoft.com/office/powerpoint/2010/main" val="2732171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48281" y="285122"/>
            <a:ext cx="8822724" cy="1312480"/>
          </a:xfrm>
        </p:spPr>
        <p:txBody>
          <a:bodyPr>
            <a:noAutofit/>
          </a:bodyPr>
          <a:lstStyle/>
          <a:p>
            <a:pPr algn="ctr"/>
            <a:r>
              <a:rPr lang="ru-RU" sz="3600" b="1" cap="none" dirty="0" smtClean="0">
                <a:solidFill>
                  <a:srgbClr val="400080"/>
                </a:solidFill>
              </a:rPr>
              <a:t>Имплантация клапана в клапан</a:t>
            </a:r>
            <a:r>
              <a:rPr lang="en-US" sz="3600" b="1" cap="none" dirty="0" smtClean="0">
                <a:solidFill>
                  <a:srgbClr val="400080"/>
                </a:solidFill>
              </a:rPr>
              <a:t>                     </a:t>
            </a:r>
            <a:r>
              <a:rPr lang="ru-RU" sz="3600" b="1" cap="none" dirty="0" smtClean="0">
                <a:solidFill>
                  <a:srgbClr val="400080"/>
                </a:solidFill>
              </a:rPr>
              <a:t> при миграции</a:t>
            </a:r>
            <a:r>
              <a:rPr lang="en-US" sz="3600" b="1" cap="none" dirty="0" smtClean="0">
                <a:solidFill>
                  <a:srgbClr val="400080"/>
                </a:solidFill>
              </a:rPr>
              <a:t> </a:t>
            </a:r>
            <a:r>
              <a:rPr lang="ru-RU" sz="3600" b="1" cap="none" dirty="0" smtClean="0">
                <a:solidFill>
                  <a:srgbClr val="400080"/>
                </a:solidFill>
              </a:rPr>
              <a:t>протеза в левый желудочек </a:t>
            </a:r>
            <a:endParaRPr lang="ru-RU" sz="3600" b="1" cap="none" dirty="0">
              <a:solidFill>
                <a:srgbClr val="400080"/>
              </a:solidFill>
            </a:endParaRPr>
          </a:p>
        </p:txBody>
      </p:sp>
      <p:pic>
        <p:nvPicPr>
          <p:cNvPr id="3" name="Изображение 2"/>
          <p:cNvPicPr>
            <a:picLocks noChangeAspect="1"/>
          </p:cNvPicPr>
          <p:nvPr/>
        </p:nvPicPr>
        <p:blipFill>
          <a:blip r:embed="rId2"/>
          <a:stretch>
            <a:fillRect/>
          </a:stretch>
        </p:blipFill>
        <p:spPr>
          <a:xfrm>
            <a:off x="964156" y="2226982"/>
            <a:ext cx="3204849" cy="3011904"/>
          </a:xfrm>
          <a:prstGeom prst="rect">
            <a:avLst/>
          </a:prstGeom>
          <a:ln>
            <a:solidFill>
              <a:srgbClr val="400080"/>
            </a:solidFill>
          </a:ln>
        </p:spPr>
      </p:pic>
      <p:pic>
        <p:nvPicPr>
          <p:cNvPr id="4" name="Изображение 3"/>
          <p:cNvPicPr>
            <a:picLocks noChangeAspect="1"/>
          </p:cNvPicPr>
          <p:nvPr/>
        </p:nvPicPr>
        <p:blipFill>
          <a:blip r:embed="rId3"/>
          <a:stretch>
            <a:fillRect/>
          </a:stretch>
        </p:blipFill>
        <p:spPr>
          <a:xfrm>
            <a:off x="4419296" y="2226981"/>
            <a:ext cx="3720365" cy="3011904"/>
          </a:xfrm>
          <a:prstGeom prst="rect">
            <a:avLst/>
          </a:prstGeom>
          <a:ln>
            <a:solidFill>
              <a:srgbClr val="400080"/>
            </a:solidFill>
          </a:ln>
        </p:spPr>
      </p:pic>
    </p:spTree>
    <p:extLst>
      <p:ext uri="{BB962C8B-B14F-4D97-AF65-F5344CB8AC3E}">
        <p14:creationId xmlns:p14="http://schemas.microsoft.com/office/powerpoint/2010/main" val="549220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0" y="270491"/>
            <a:ext cx="9143999" cy="1312480"/>
          </a:xfrm>
        </p:spPr>
        <p:txBody>
          <a:bodyPr>
            <a:noAutofit/>
          </a:bodyPr>
          <a:lstStyle/>
          <a:p>
            <a:pPr algn="ctr"/>
            <a:r>
              <a:rPr lang="ru-RU" sz="4000" b="1" cap="none" dirty="0" err="1" smtClean="0">
                <a:solidFill>
                  <a:srgbClr val="400080"/>
                </a:solidFill>
              </a:rPr>
              <a:t>Транскатетерное</a:t>
            </a:r>
            <a:r>
              <a:rPr lang="ru-RU" sz="4000" b="1" cap="none" dirty="0" smtClean="0">
                <a:solidFill>
                  <a:srgbClr val="400080"/>
                </a:solidFill>
              </a:rPr>
              <a:t> протезирование                 при двустворчатом клапане</a:t>
            </a:r>
            <a:endParaRPr lang="ru-RU" sz="4000" b="1" cap="none" dirty="0">
              <a:solidFill>
                <a:srgbClr val="400080"/>
              </a:solidFill>
            </a:endParaRPr>
          </a:p>
        </p:txBody>
      </p:sp>
      <p:pic>
        <p:nvPicPr>
          <p:cNvPr id="4" name="Изображение 3"/>
          <p:cNvPicPr>
            <a:picLocks noChangeAspect="1"/>
          </p:cNvPicPr>
          <p:nvPr/>
        </p:nvPicPr>
        <p:blipFill rotWithShape="1">
          <a:blip r:embed="rId2"/>
          <a:srcRect l="1824" t="16002" b="2396"/>
          <a:stretch/>
        </p:blipFill>
        <p:spPr>
          <a:xfrm>
            <a:off x="1869489" y="1857692"/>
            <a:ext cx="5262014" cy="2156277"/>
          </a:xfrm>
          <a:prstGeom prst="rect">
            <a:avLst/>
          </a:prstGeom>
          <a:ln>
            <a:solidFill>
              <a:srgbClr val="400080"/>
            </a:solidFill>
          </a:ln>
        </p:spPr>
      </p:pic>
      <p:pic>
        <p:nvPicPr>
          <p:cNvPr id="5" name="Изображение 4"/>
          <p:cNvPicPr>
            <a:picLocks noChangeAspect="1"/>
          </p:cNvPicPr>
          <p:nvPr/>
        </p:nvPicPr>
        <p:blipFill rotWithShape="1">
          <a:blip r:embed="rId3"/>
          <a:srcRect l="2942" t="9119" b="6541"/>
          <a:stretch/>
        </p:blipFill>
        <p:spPr>
          <a:xfrm>
            <a:off x="1869489" y="4205692"/>
            <a:ext cx="5262014" cy="2291985"/>
          </a:xfrm>
          <a:prstGeom prst="rect">
            <a:avLst/>
          </a:prstGeom>
          <a:ln>
            <a:solidFill>
              <a:srgbClr val="400080"/>
            </a:solidFill>
          </a:ln>
        </p:spPr>
      </p:pic>
    </p:spTree>
    <p:extLst>
      <p:ext uri="{BB962C8B-B14F-4D97-AF65-F5344CB8AC3E}">
        <p14:creationId xmlns:p14="http://schemas.microsoft.com/office/powerpoint/2010/main" val="2137114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rotWithShape="1">
          <a:blip r:embed="rId3"/>
          <a:srcRect l="2183" t="26009" r="56187" b="18230"/>
          <a:stretch/>
        </p:blipFill>
        <p:spPr>
          <a:xfrm>
            <a:off x="617839" y="1666574"/>
            <a:ext cx="3534034" cy="3299254"/>
          </a:xfrm>
          <a:prstGeom prst="rect">
            <a:avLst/>
          </a:prstGeom>
          <a:ln>
            <a:solidFill>
              <a:srgbClr val="400080"/>
            </a:solidFill>
          </a:ln>
        </p:spPr>
      </p:pic>
      <p:sp>
        <p:nvSpPr>
          <p:cNvPr id="3" name="Заголовок 2"/>
          <p:cNvSpPr>
            <a:spLocks noGrp="1"/>
          </p:cNvSpPr>
          <p:nvPr>
            <p:ph type="title"/>
          </p:nvPr>
        </p:nvSpPr>
        <p:spPr>
          <a:xfrm>
            <a:off x="-64008" y="49657"/>
            <a:ext cx="9281160" cy="1312480"/>
          </a:xfrm>
        </p:spPr>
        <p:txBody>
          <a:bodyPr>
            <a:normAutofit/>
          </a:bodyPr>
          <a:lstStyle/>
          <a:p>
            <a:pPr algn="ctr"/>
            <a:r>
              <a:rPr lang="ru-RU" sz="4000" b="1" cap="none" dirty="0" smtClean="0">
                <a:solidFill>
                  <a:srgbClr val="400080"/>
                </a:solidFill>
              </a:rPr>
              <a:t>Обструкция левой коронарной артерии</a:t>
            </a:r>
            <a:endParaRPr lang="ru-RU" sz="4000" b="1" cap="none" dirty="0">
              <a:solidFill>
                <a:srgbClr val="400080"/>
              </a:solidFill>
            </a:endParaRPr>
          </a:p>
        </p:txBody>
      </p:sp>
      <p:sp>
        <p:nvSpPr>
          <p:cNvPr id="4" name="TextBox 3"/>
          <p:cNvSpPr txBox="1"/>
          <p:nvPr/>
        </p:nvSpPr>
        <p:spPr>
          <a:xfrm>
            <a:off x="407774" y="5091241"/>
            <a:ext cx="3929447"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правильное позиционирование протеза относительно ЛКА</a:t>
            </a:r>
            <a:endParaRPr lang="ru-RU" b="1" dirty="0">
              <a:effectLst>
                <a:outerShdw blurRad="38100" dist="38100" dir="2700000" algn="tl">
                  <a:srgbClr val="000000">
                    <a:alpha val="43137"/>
                  </a:srgbClr>
                </a:outerShdw>
              </a:effectLst>
            </a:endParaRPr>
          </a:p>
        </p:txBody>
      </p:sp>
      <p:sp>
        <p:nvSpPr>
          <p:cNvPr id="6" name="TextBox 5"/>
          <p:cNvSpPr txBox="1"/>
          <p:nvPr/>
        </p:nvSpPr>
        <p:spPr>
          <a:xfrm>
            <a:off x="4443251" y="5091241"/>
            <a:ext cx="4485501" cy="646331"/>
          </a:xfrm>
          <a:prstGeom prst="rect">
            <a:avLst/>
          </a:prstGeom>
          <a:noFill/>
        </p:spPr>
        <p:txBody>
          <a:bodyPr wrap="square" rtlCol="0">
            <a:spAutoFit/>
          </a:bodyPr>
          <a:lstStyle/>
          <a:p>
            <a:pPr algn="ctr"/>
            <a:r>
              <a:rPr lang="ru-RU" b="1" dirty="0">
                <a:effectLst>
                  <a:outerShdw blurRad="38100" dist="38100" dir="2700000" algn="tl">
                    <a:srgbClr val="000000">
                      <a:alpha val="43137"/>
                    </a:srgbClr>
                  </a:outerShdw>
                </a:effectLst>
              </a:rPr>
              <a:t>с</a:t>
            </a:r>
            <a:r>
              <a:rPr lang="ru-RU" b="1" dirty="0" smtClean="0">
                <a:effectLst>
                  <a:outerShdw blurRad="38100" dist="38100" dir="2700000" algn="tl">
                    <a:srgbClr val="000000">
                      <a:alpha val="43137"/>
                    </a:srgbClr>
                  </a:outerShdw>
                </a:effectLst>
              </a:rPr>
              <a:t>давление ЛКА прижатыми протезом кальцинированными массами</a:t>
            </a:r>
            <a:endParaRPr lang="ru-RU" b="1" dirty="0">
              <a:effectLst>
                <a:outerShdw blurRad="38100" dist="38100" dir="2700000" algn="tl">
                  <a:srgbClr val="000000">
                    <a:alpha val="43137"/>
                  </a:srgbClr>
                </a:outerShdw>
              </a:effectLst>
            </a:endParaRPr>
          </a:p>
        </p:txBody>
      </p:sp>
      <p:pic>
        <p:nvPicPr>
          <p:cNvPr id="7" name="Рисунок 6"/>
          <p:cNvPicPr>
            <a:picLocks noChangeAspect="1"/>
          </p:cNvPicPr>
          <p:nvPr/>
        </p:nvPicPr>
        <p:blipFill rotWithShape="1">
          <a:blip r:embed="rId4"/>
          <a:srcRect l="52939" t="3739" r="1"/>
          <a:stretch/>
        </p:blipFill>
        <p:spPr>
          <a:xfrm>
            <a:off x="4806778" y="1661813"/>
            <a:ext cx="3758448" cy="3304015"/>
          </a:xfrm>
          <a:prstGeom prst="rect">
            <a:avLst/>
          </a:prstGeom>
          <a:ln>
            <a:solidFill>
              <a:srgbClr val="400080"/>
            </a:solidFill>
          </a:ln>
        </p:spPr>
      </p:pic>
    </p:spTree>
    <p:extLst>
      <p:ext uri="{BB962C8B-B14F-4D97-AF65-F5344CB8AC3E}">
        <p14:creationId xmlns:p14="http://schemas.microsoft.com/office/powerpoint/2010/main" val="213159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1981459" y="1770534"/>
            <a:ext cx="5199394" cy="3456373"/>
          </a:xfrm>
          <a:prstGeom prst="rect">
            <a:avLst/>
          </a:prstGeom>
          <a:ln>
            <a:solidFill>
              <a:srgbClr val="400080"/>
            </a:solidFill>
          </a:ln>
        </p:spPr>
      </p:pic>
      <p:sp>
        <p:nvSpPr>
          <p:cNvPr id="3" name="TextBox 2"/>
          <p:cNvSpPr txBox="1"/>
          <p:nvPr/>
        </p:nvSpPr>
        <p:spPr>
          <a:xfrm>
            <a:off x="2949146" y="437120"/>
            <a:ext cx="3474477" cy="707886"/>
          </a:xfrm>
          <a:prstGeom prst="rect">
            <a:avLst/>
          </a:prstGeom>
          <a:noFill/>
        </p:spPr>
        <p:txBody>
          <a:bodyPr wrap="none" rtlCol="0">
            <a:spAutoFit/>
          </a:bodyPr>
          <a:lstStyle/>
          <a:p>
            <a:r>
              <a:rPr lang="ru-RU" sz="4000" b="1" dirty="0" err="1" smtClean="0">
                <a:solidFill>
                  <a:srgbClr val="400080"/>
                </a:solidFill>
                <a:effectLst>
                  <a:outerShdw blurRad="38100" dist="38100" dir="2700000" algn="tl">
                    <a:srgbClr val="000000">
                      <a:alpha val="43137"/>
                    </a:srgbClr>
                  </a:outerShdw>
                </a:effectLst>
              </a:rPr>
              <a:t>Гемоперикард</a:t>
            </a:r>
            <a:endParaRPr lang="ru-RU" sz="4000" b="1" dirty="0">
              <a:solidFill>
                <a:srgbClr val="40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7159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1604823" y="2168182"/>
            <a:ext cx="2678740" cy="2601526"/>
          </a:xfrm>
          <a:prstGeom prst="rect">
            <a:avLst/>
          </a:prstGeom>
          <a:ln>
            <a:solidFill>
              <a:srgbClr val="400080"/>
            </a:solidFill>
          </a:ln>
        </p:spPr>
      </p:pic>
      <p:pic>
        <p:nvPicPr>
          <p:cNvPr id="3" name="Изображение 2"/>
          <p:cNvPicPr>
            <a:picLocks noChangeAspect="1"/>
          </p:cNvPicPr>
          <p:nvPr/>
        </p:nvPicPr>
        <p:blipFill>
          <a:blip r:embed="rId3"/>
          <a:stretch>
            <a:fillRect/>
          </a:stretch>
        </p:blipFill>
        <p:spPr>
          <a:xfrm>
            <a:off x="4900629" y="2168182"/>
            <a:ext cx="2678918" cy="2601526"/>
          </a:xfrm>
          <a:prstGeom prst="rect">
            <a:avLst/>
          </a:prstGeom>
          <a:ln>
            <a:solidFill>
              <a:srgbClr val="400080"/>
            </a:solidFill>
          </a:ln>
        </p:spPr>
      </p:pic>
      <p:sp>
        <p:nvSpPr>
          <p:cNvPr id="4" name="TextBox 3"/>
          <p:cNvSpPr txBox="1"/>
          <p:nvPr/>
        </p:nvSpPr>
        <p:spPr>
          <a:xfrm>
            <a:off x="-118872" y="193061"/>
            <a:ext cx="9345168" cy="1323439"/>
          </a:xfrm>
          <a:prstGeom prst="rect">
            <a:avLst/>
          </a:prstGeom>
          <a:noFill/>
        </p:spPr>
        <p:txBody>
          <a:bodyPr wrap="square" rtlCol="0">
            <a:spAutoFit/>
          </a:bodyPr>
          <a:lstStyle/>
          <a:p>
            <a:pPr algn="ctr"/>
            <a:r>
              <a:rPr lang="ru-RU" sz="4000" b="1" dirty="0" smtClean="0">
                <a:solidFill>
                  <a:srgbClr val="400080"/>
                </a:solidFill>
                <a:effectLst>
                  <a:outerShdw blurRad="38100" dist="38100" dir="2700000" algn="tl">
                    <a:srgbClr val="000000">
                      <a:alpha val="43137"/>
                    </a:srgbClr>
                  </a:outerShdw>
                </a:effectLst>
              </a:rPr>
              <a:t>Контроль осложнений                                    в отдаленном периоде</a:t>
            </a:r>
            <a:endParaRPr lang="ru-RU" sz="4000" b="1" dirty="0">
              <a:solidFill>
                <a:srgbClr val="400080"/>
              </a:solidFill>
              <a:effectLst>
                <a:outerShdw blurRad="38100" dist="38100" dir="2700000" algn="tl">
                  <a:srgbClr val="000000">
                    <a:alpha val="43137"/>
                  </a:srgbClr>
                </a:outerShdw>
              </a:effectLst>
            </a:endParaRPr>
          </a:p>
        </p:txBody>
      </p:sp>
      <p:sp>
        <p:nvSpPr>
          <p:cNvPr id="5" name="TextBox 4"/>
          <p:cNvSpPr txBox="1"/>
          <p:nvPr/>
        </p:nvSpPr>
        <p:spPr>
          <a:xfrm>
            <a:off x="1604822" y="4881411"/>
            <a:ext cx="5974725" cy="646331"/>
          </a:xfrm>
          <a:prstGeom prst="rect">
            <a:avLst/>
          </a:prstGeom>
          <a:noFill/>
        </p:spPr>
        <p:txBody>
          <a:bodyPr wrap="square" rtlCol="0">
            <a:spAutoFit/>
          </a:bodyPr>
          <a:lstStyle/>
          <a:p>
            <a:pPr algn="ctr"/>
            <a:r>
              <a:rPr lang="ru-RU" b="1" dirty="0" err="1">
                <a:effectLst>
                  <a:outerShdw blurRad="38100" dist="38100" dir="2700000" algn="tl">
                    <a:srgbClr val="000000">
                      <a:alpha val="43137"/>
                    </a:srgbClr>
                  </a:outerShdw>
                </a:effectLst>
              </a:rPr>
              <a:t>п</a:t>
            </a:r>
            <a:r>
              <a:rPr lang="ru-RU" b="1" dirty="0" err="1" smtClean="0">
                <a:effectLst>
                  <a:outerShdw blurRad="38100" dist="38100" dir="2700000" algn="tl">
                    <a:srgbClr val="000000">
                      <a:alpha val="43137"/>
                    </a:srgbClr>
                  </a:outerShdw>
                </a:effectLst>
              </a:rPr>
              <a:t>ротрузия</a:t>
            </a:r>
            <a:r>
              <a:rPr lang="ru-RU" b="1" dirty="0" smtClean="0">
                <a:effectLst>
                  <a:outerShdw blurRad="38100" dist="38100" dir="2700000" algn="tl">
                    <a:srgbClr val="000000">
                      <a:alpha val="43137"/>
                    </a:srgbClr>
                  </a:outerShdw>
                </a:effectLst>
              </a:rPr>
              <a:t> передней створки МК  протезом АК после </a:t>
            </a:r>
            <a:r>
              <a:rPr lang="ru-RU" b="1" dirty="0" err="1" smtClean="0">
                <a:effectLst>
                  <a:outerShdw blurRad="38100" dist="38100" dir="2700000" algn="tl">
                    <a:srgbClr val="000000">
                      <a:alpha val="43137"/>
                    </a:srgbClr>
                  </a:outerShdw>
                </a:effectLst>
              </a:rPr>
              <a:t>транскатетерной</a:t>
            </a:r>
            <a:r>
              <a:rPr lang="ru-RU" b="1" dirty="0" smtClean="0">
                <a:effectLst>
                  <a:outerShdw blurRad="38100" dist="38100" dir="2700000" algn="tl">
                    <a:srgbClr val="000000">
                      <a:alpha val="43137"/>
                    </a:srgbClr>
                  </a:outerShdw>
                </a:effectLst>
              </a:rPr>
              <a:t> имплантации </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3188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2016082218314045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0481" t="2874" b="17266"/>
          <a:stretch/>
        </p:blipFill>
        <p:spPr>
          <a:xfrm>
            <a:off x="4624351" y="1883664"/>
            <a:ext cx="3156996" cy="2112264"/>
          </a:xfrm>
          <a:prstGeom prst="rect">
            <a:avLst/>
          </a:prstGeom>
          <a:ln>
            <a:solidFill>
              <a:srgbClr val="400080"/>
            </a:solidFill>
          </a:ln>
        </p:spPr>
      </p:pic>
      <p:pic>
        <p:nvPicPr>
          <p:cNvPr id="4" name="M2016082218310568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0731" t="2519" b="17535"/>
          <a:stretch/>
        </p:blipFill>
        <p:spPr>
          <a:xfrm>
            <a:off x="1124712" y="1874520"/>
            <a:ext cx="3158394" cy="2121408"/>
          </a:xfrm>
          <a:prstGeom prst="rect">
            <a:avLst/>
          </a:prstGeom>
          <a:ln>
            <a:solidFill>
              <a:srgbClr val="400080"/>
            </a:solidFill>
          </a:ln>
        </p:spPr>
      </p:pic>
      <p:pic>
        <p:nvPicPr>
          <p:cNvPr id="5" name="M20160822183158156">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t="4249" r="24968" b="3742"/>
          <a:stretch/>
        </p:blipFill>
        <p:spPr>
          <a:xfrm>
            <a:off x="3180569" y="4187953"/>
            <a:ext cx="2594956" cy="2386584"/>
          </a:xfrm>
          <a:prstGeom prst="rect">
            <a:avLst/>
          </a:prstGeom>
          <a:ln>
            <a:solidFill>
              <a:srgbClr val="400080"/>
            </a:solidFill>
          </a:ln>
        </p:spPr>
      </p:pic>
      <p:sp>
        <p:nvSpPr>
          <p:cNvPr id="6" name="TextBox 5"/>
          <p:cNvSpPr txBox="1"/>
          <p:nvPr/>
        </p:nvSpPr>
        <p:spPr>
          <a:xfrm>
            <a:off x="-118872" y="244087"/>
            <a:ext cx="9363456" cy="1200329"/>
          </a:xfrm>
          <a:prstGeom prst="rect">
            <a:avLst/>
          </a:prstGeom>
          <a:noFill/>
        </p:spPr>
        <p:txBody>
          <a:bodyPr wrap="square" rtlCol="0">
            <a:spAutoFit/>
          </a:bodyPr>
          <a:lstStyle/>
          <a:p>
            <a:pPr algn="ctr"/>
            <a:r>
              <a:rPr lang="ru-RU" sz="3600" b="1" dirty="0" smtClean="0">
                <a:solidFill>
                  <a:srgbClr val="400080"/>
                </a:solidFill>
                <a:effectLst>
                  <a:outerShdw blurRad="38100" dist="38100" dir="2700000" algn="tl">
                    <a:srgbClr val="000000">
                      <a:alpha val="43137"/>
                    </a:srgbClr>
                  </a:outerShdw>
                </a:effectLst>
              </a:rPr>
              <a:t>Проявление </a:t>
            </a:r>
            <a:r>
              <a:rPr lang="ru-RU" sz="3600" b="1" dirty="0" err="1" smtClean="0">
                <a:solidFill>
                  <a:srgbClr val="400080"/>
                </a:solidFill>
                <a:effectLst>
                  <a:outerShdw blurRad="38100" dist="38100" dir="2700000" algn="tl">
                    <a:srgbClr val="000000">
                      <a:alpha val="43137"/>
                    </a:srgbClr>
                  </a:outerShdw>
                </a:effectLst>
              </a:rPr>
              <a:t>субаортальной</a:t>
            </a:r>
            <a:r>
              <a:rPr lang="ru-RU" sz="3600" b="1" dirty="0" smtClean="0">
                <a:solidFill>
                  <a:srgbClr val="400080"/>
                </a:solidFill>
                <a:effectLst>
                  <a:outerShdw blurRad="38100" dist="38100" dir="2700000" algn="tl">
                    <a:srgbClr val="000000">
                      <a:alpha val="43137"/>
                    </a:srgbClr>
                  </a:outerShdw>
                </a:effectLst>
              </a:rPr>
              <a:t> обструкции после транскатетерного протезирования АК</a:t>
            </a:r>
            <a:endParaRPr lang="ru-RU" sz="3600" b="1" dirty="0">
              <a:solidFill>
                <a:srgbClr val="40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1167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2408" fill="hold"/>
                                        <p:tgtEl>
                                          <p:spTgt spid="4"/>
                                        </p:tgtEl>
                                      </p:cBhvr>
                                    </p:cmd>
                                  </p:childTnLst>
                                </p:cTn>
                              </p:par>
                            </p:childTnLst>
                          </p:cTn>
                        </p:par>
                        <p:par>
                          <p:cTn id="10" fill="hold">
                            <p:stCondLst>
                              <p:cond delay="2408"/>
                            </p:stCondLst>
                            <p:childTnLst>
                              <p:par>
                                <p:cTn id="11" presetID="1" presetClass="mediacall" presetSubtype="0" fill="hold" nodeType="afterEffect">
                                  <p:stCondLst>
                                    <p:cond delay="0"/>
                                  </p:stCondLst>
                                  <p:childTnLst>
                                    <p:cmd type="call" cmd="playFrom(0.0)">
                                      <p:cBhvr>
                                        <p:cTn id="12" dur="1741" fill="hold"/>
                                        <p:tgtEl>
                                          <p:spTgt spid="3"/>
                                        </p:tgtEl>
                                      </p:cBhvr>
                                    </p:cmd>
                                  </p:childTnLst>
                                </p:cTn>
                              </p:par>
                            </p:childTnLst>
                          </p:cTn>
                        </p:par>
                        <p:par>
                          <p:cTn id="13" fill="hold">
                            <p:stCondLst>
                              <p:cond delay="4149"/>
                            </p:stCondLst>
                            <p:childTnLst>
                              <p:par>
                                <p:cTn id="14" presetID="1" presetClass="mediacall" presetSubtype="0" fill="hold" nodeType="afterEffect">
                                  <p:stCondLst>
                                    <p:cond delay="0"/>
                                  </p:stCondLst>
                                  <p:childTnLst>
                                    <p:cmd type="call" cmd="playFrom(0.0)">
                                      <p:cBhvr>
                                        <p:cTn id="15" dur="2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4"/>
                </p:tgtEl>
              </p:cMediaNode>
            </p:video>
            <p:video>
              <p:cMediaNode vol="80000">
                <p:cTn id="17" repeatCount="indefinite" fill="hold" display="0">
                  <p:stCondLst>
                    <p:cond delay="indefinite"/>
                  </p:stCondLst>
                </p:cTn>
                <p:tgtEl>
                  <p:spTgt spid="3"/>
                </p:tgtEl>
              </p:cMediaNode>
            </p:video>
            <p:video>
              <p:cMediaNode vol="80000">
                <p:cTn id="18" repeatCount="indefinite" fill="hold" display="0">
                  <p:stCondLst>
                    <p:cond delay="indefinite"/>
                  </p:stCondLst>
                </p:cTn>
                <p:tgtEl>
                  <p:spTgt spid="5"/>
                </p:tgtEl>
              </p:cMediaNode>
            </p:video>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6">
            <a:extLst>
              <a:ext uri="{28A0092B-C50C-407E-A947-70E740481C1C}">
                <a14:useLocalDpi xmlns:a14="http://schemas.microsoft.com/office/drawing/2010/main" val="0"/>
              </a:ext>
            </a:extLst>
          </a:blip>
          <a:srcRect t="4000" b="8030"/>
          <a:stretch/>
        </p:blipFill>
        <p:spPr>
          <a:xfrm flipH="1">
            <a:off x="3044203" y="4453128"/>
            <a:ext cx="3340047" cy="2203704"/>
          </a:xfrm>
          <a:prstGeom prst="rect">
            <a:avLst/>
          </a:prstGeom>
          <a:ln>
            <a:solidFill>
              <a:srgbClr val="400080"/>
            </a:solidFill>
          </a:ln>
        </p:spPr>
      </p:pic>
      <p:pic>
        <p:nvPicPr>
          <p:cNvPr id="3" name="M201311211832497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3817" b="17337"/>
          <a:stretch/>
        </p:blipFill>
        <p:spPr>
          <a:xfrm>
            <a:off x="5177247" y="2221992"/>
            <a:ext cx="3340047" cy="1975104"/>
          </a:xfrm>
          <a:prstGeom prst="rect">
            <a:avLst/>
          </a:prstGeom>
          <a:ln>
            <a:solidFill>
              <a:srgbClr val="400080"/>
            </a:solidFill>
          </a:ln>
        </p:spPr>
      </p:pic>
      <p:sp>
        <p:nvSpPr>
          <p:cNvPr id="4" name="TextBox 3"/>
          <p:cNvSpPr txBox="1"/>
          <p:nvPr/>
        </p:nvSpPr>
        <p:spPr>
          <a:xfrm>
            <a:off x="0" y="153001"/>
            <a:ext cx="9119823" cy="1754326"/>
          </a:xfrm>
          <a:prstGeom prst="rect">
            <a:avLst/>
          </a:prstGeom>
          <a:noFill/>
        </p:spPr>
        <p:txBody>
          <a:bodyPr wrap="square" rtlCol="0">
            <a:spAutoFit/>
          </a:bodyPr>
          <a:lstStyle/>
          <a:p>
            <a:pPr algn="ctr"/>
            <a:r>
              <a:rPr lang="ru-RU" sz="3600" b="1" dirty="0" smtClean="0">
                <a:solidFill>
                  <a:srgbClr val="400080"/>
                </a:solidFill>
                <a:effectLst>
                  <a:outerShdw blurRad="38100" dist="38100" dir="2700000" algn="tl">
                    <a:srgbClr val="000000">
                      <a:alpha val="43137"/>
                    </a:srgbClr>
                  </a:outerShdw>
                </a:effectLst>
              </a:rPr>
              <a:t>Эхо-контроль пациента после </a:t>
            </a:r>
            <a:r>
              <a:rPr lang="ru-RU" sz="3600" b="1" dirty="0" err="1" smtClean="0">
                <a:solidFill>
                  <a:srgbClr val="400080"/>
                </a:solidFill>
                <a:effectLst>
                  <a:outerShdw blurRad="38100" dist="38100" dir="2700000" algn="tl">
                    <a:srgbClr val="000000">
                      <a:alpha val="43137"/>
                    </a:srgbClr>
                  </a:outerShdw>
                </a:effectLst>
              </a:rPr>
              <a:t>септальной</a:t>
            </a:r>
            <a:r>
              <a:rPr lang="ru-RU" sz="3600" b="1" dirty="0" smtClean="0">
                <a:solidFill>
                  <a:srgbClr val="400080"/>
                </a:solidFill>
                <a:effectLst>
                  <a:outerShdw blurRad="38100" dist="38100" dir="2700000" algn="tl">
                    <a:srgbClr val="000000">
                      <a:alpha val="43137"/>
                    </a:srgbClr>
                  </a:outerShdw>
                </a:effectLst>
              </a:rPr>
              <a:t> </a:t>
            </a:r>
            <a:r>
              <a:rPr lang="ru-RU" sz="3600" b="1" dirty="0" err="1" smtClean="0">
                <a:solidFill>
                  <a:srgbClr val="400080"/>
                </a:solidFill>
                <a:effectLst>
                  <a:outerShdw blurRad="38100" dist="38100" dir="2700000" algn="tl">
                    <a:srgbClr val="000000">
                      <a:alpha val="43137"/>
                    </a:srgbClr>
                  </a:outerShdw>
                </a:effectLst>
              </a:rPr>
              <a:t>аблации</a:t>
            </a:r>
            <a:r>
              <a:rPr lang="ru-RU" sz="3600" b="1" dirty="0" smtClean="0">
                <a:solidFill>
                  <a:srgbClr val="400080"/>
                </a:solidFill>
                <a:effectLst>
                  <a:outerShdw blurRad="38100" dist="38100" dir="2700000" algn="tl">
                    <a:srgbClr val="000000">
                      <a:alpha val="43137"/>
                    </a:srgbClr>
                  </a:outerShdw>
                </a:effectLst>
              </a:rPr>
              <a:t> и </a:t>
            </a:r>
            <a:r>
              <a:rPr lang="ru-RU" sz="3600" b="1" dirty="0" err="1" smtClean="0">
                <a:solidFill>
                  <a:srgbClr val="400080"/>
                </a:solidFill>
                <a:effectLst>
                  <a:outerShdw blurRad="38100" dist="38100" dir="2700000" algn="tl">
                    <a:srgbClr val="000000">
                      <a:alpha val="43137"/>
                    </a:srgbClr>
                  </a:outerShdw>
                </a:effectLst>
              </a:rPr>
              <a:t>транскатетерного</a:t>
            </a:r>
            <a:r>
              <a:rPr lang="ru-RU" sz="3600" b="1" dirty="0" smtClean="0">
                <a:solidFill>
                  <a:srgbClr val="400080"/>
                </a:solidFill>
                <a:effectLst>
                  <a:outerShdw blurRad="38100" dist="38100" dir="2700000" algn="tl">
                    <a:srgbClr val="000000">
                      <a:alpha val="43137"/>
                    </a:srgbClr>
                  </a:outerShdw>
                </a:effectLst>
              </a:rPr>
              <a:t> протезирования аортального клапана</a:t>
            </a:r>
            <a:endParaRPr lang="ru-RU" sz="3600" b="1" dirty="0">
              <a:solidFill>
                <a:srgbClr val="400080"/>
              </a:solidFill>
              <a:effectLst>
                <a:outerShdw blurRad="38100" dist="38100" dir="2700000" algn="tl">
                  <a:srgbClr val="000000">
                    <a:alpha val="43137"/>
                  </a:srgbClr>
                </a:outerShdw>
              </a:effectLst>
            </a:endParaRPr>
          </a:p>
        </p:txBody>
      </p:sp>
      <p:pic>
        <p:nvPicPr>
          <p:cNvPr id="5" name="M2013112118324057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3798" b="17013"/>
          <a:stretch/>
        </p:blipFill>
        <p:spPr>
          <a:xfrm>
            <a:off x="894848" y="2221992"/>
            <a:ext cx="3356361" cy="1993392"/>
          </a:xfrm>
          <a:prstGeom prst="rect">
            <a:avLst/>
          </a:prstGeom>
          <a:ln>
            <a:solidFill>
              <a:srgbClr val="400080"/>
            </a:solidFill>
          </a:ln>
        </p:spPr>
      </p:pic>
    </p:spTree>
    <p:extLst>
      <p:ext uri="{BB962C8B-B14F-4D97-AF65-F5344CB8AC3E}">
        <p14:creationId xmlns:p14="http://schemas.microsoft.com/office/powerpoint/2010/main" val="1362654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08" fill="hold"/>
                                        <p:tgtEl>
                                          <p:spTgt spid="5"/>
                                        </p:tgtEl>
                                      </p:cBhvr>
                                    </p:cmd>
                                  </p:childTnLst>
                                </p:cTn>
                              </p:par>
                              <p:par>
                                <p:cTn id="11" presetID="1" presetClass="mediacall" presetSubtype="0" fill="hold" nodeType="withEffect">
                                  <p:stCondLst>
                                    <p:cond delay="0"/>
                                  </p:stCondLst>
                                  <p:childTnLst>
                                    <p:cmd type="call" cmd="playFrom(0.0)">
                                      <p:cBhvr>
                                        <p:cTn id="12" dur="2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5"/>
                </p:tgtEl>
              </p:cMediaNode>
            </p:video>
            <p:video>
              <p:cMediaNode vol="80000">
                <p:cTn id="14" repeatCount="indefinite" fill="remove" display="0">
                  <p:stCondLst>
                    <p:cond delay="indefinite"/>
                  </p:stCondLst>
                </p:cTn>
                <p:tgtEl>
                  <p:spTgt spid="3"/>
                </p:tgtEl>
              </p:cMediaNode>
            </p:video>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7709" y="-218992"/>
            <a:ext cx="7511473" cy="1312480"/>
          </a:xfrm>
        </p:spPr>
        <p:txBody>
          <a:bodyPr>
            <a:normAutofit/>
          </a:bodyPr>
          <a:lstStyle/>
          <a:p>
            <a:pPr algn="ctr"/>
            <a:r>
              <a:rPr lang="ru-RU" sz="4000" b="1" cap="none" dirty="0" smtClean="0">
                <a:solidFill>
                  <a:srgbClr val="400080"/>
                </a:solidFill>
                <a:effectLst>
                  <a:glow rad="38100">
                    <a:schemeClr val="bg1">
                      <a:lumMod val="65000"/>
                      <a:lumOff val="35000"/>
                      <a:alpha val="40000"/>
                    </a:schemeClr>
                  </a:glow>
                </a:effectLst>
              </a:rPr>
              <a:t>Заключение</a:t>
            </a:r>
            <a:endParaRPr lang="ru-RU" sz="4000" b="1" cap="none" dirty="0">
              <a:solidFill>
                <a:srgbClr val="400080"/>
              </a:solidFill>
              <a:effectLst>
                <a:glow rad="38100">
                  <a:schemeClr val="bg1">
                    <a:lumMod val="65000"/>
                    <a:lumOff val="35000"/>
                    <a:alpha val="40000"/>
                  </a:schemeClr>
                </a:glow>
              </a:effectLst>
            </a:endParaRPr>
          </a:p>
        </p:txBody>
      </p:sp>
      <p:sp>
        <p:nvSpPr>
          <p:cNvPr id="3" name="TextBox 2"/>
          <p:cNvSpPr txBox="1"/>
          <p:nvPr/>
        </p:nvSpPr>
        <p:spPr>
          <a:xfrm>
            <a:off x="370703" y="917076"/>
            <a:ext cx="8501449" cy="5324535"/>
          </a:xfrm>
          <a:prstGeom prst="rect">
            <a:avLst/>
          </a:prstGeom>
          <a:noFill/>
        </p:spPr>
        <p:txBody>
          <a:bodyPr wrap="square" rtlCol="0">
            <a:spAutoFit/>
          </a:bodyPr>
          <a:lstStyle/>
          <a:p>
            <a:pPr marL="342900" indent="-250825">
              <a:buClr>
                <a:srgbClr val="FF0000"/>
              </a:buClr>
              <a:buSzPct val="140000"/>
              <a:buFont typeface="Wingdings" panose="05000000000000000000" pitchFamily="2" charset="2"/>
              <a:buChar char="G"/>
            </a:pPr>
            <a:r>
              <a:rPr lang="ru-RU" sz="2000" b="1" dirty="0" smtClean="0">
                <a:effectLst>
                  <a:outerShdw blurRad="38100" dist="38100" dir="2700000" algn="tl">
                    <a:srgbClr val="000000">
                      <a:alpha val="43137"/>
                    </a:srgbClr>
                  </a:outerShdw>
                </a:effectLst>
              </a:rPr>
              <a:t>Эхокардиография играет ключевую роль на всех этапах подготовки         и проведения </a:t>
            </a:r>
            <a:r>
              <a:rPr lang="ru-RU" sz="2000" b="1" dirty="0" err="1" smtClean="0">
                <a:effectLst>
                  <a:outerShdw blurRad="38100" dist="38100" dir="2700000" algn="tl">
                    <a:srgbClr val="000000">
                      <a:alpha val="43137"/>
                    </a:srgbClr>
                  </a:outerShdw>
                </a:effectLst>
              </a:rPr>
              <a:t>транскатетерного</a:t>
            </a:r>
            <a:r>
              <a:rPr lang="ru-RU" sz="2000" b="1" dirty="0" smtClean="0">
                <a:effectLst>
                  <a:outerShdw blurRad="38100" dist="38100" dir="2700000" algn="tl">
                    <a:srgbClr val="000000">
                      <a:alpha val="43137"/>
                    </a:srgbClr>
                  </a:outerShdw>
                </a:effectLst>
              </a:rPr>
              <a:t> протезирования аортального клапана при </a:t>
            </a:r>
            <a:r>
              <a:rPr lang="ru-RU" sz="2000" b="1" dirty="0" err="1" smtClean="0">
                <a:effectLst>
                  <a:outerShdw blurRad="38100" dist="38100" dir="2700000" algn="tl">
                    <a:srgbClr val="000000">
                      <a:alpha val="43137"/>
                    </a:srgbClr>
                  </a:outerShdw>
                </a:effectLst>
              </a:rPr>
              <a:t>кальцифицирующем</a:t>
            </a:r>
            <a:r>
              <a:rPr lang="ru-RU" sz="2000" b="1" dirty="0" smtClean="0">
                <a:effectLst>
                  <a:outerShdw blurRad="38100" dist="38100" dir="2700000" algn="tl">
                    <a:srgbClr val="000000">
                      <a:alpha val="43137"/>
                    </a:srgbClr>
                  </a:outerShdw>
                </a:effectLst>
              </a:rPr>
              <a:t> дегенеративном аортальном стенозе:</a:t>
            </a:r>
          </a:p>
          <a:p>
            <a:pPr marL="800100" lvl="1" indent="-260350">
              <a:buClr>
                <a:srgbClr val="FF0000"/>
              </a:buClr>
              <a:buFont typeface="Wingdings" panose="05000000000000000000" pitchFamily="2" charset="2"/>
              <a:buChar char="ü"/>
            </a:pPr>
            <a:r>
              <a:rPr lang="ru-RU" sz="2000" b="1" dirty="0" smtClean="0">
                <a:effectLst>
                  <a:outerShdw blurRad="38100" dist="38100" dir="2700000" algn="tl">
                    <a:srgbClr val="000000">
                      <a:alpha val="43137"/>
                    </a:srgbClr>
                  </a:outerShdw>
                </a:effectLst>
              </a:rPr>
              <a:t>диагностика порока и отбор пациентов для вмешательства</a:t>
            </a:r>
          </a:p>
          <a:p>
            <a:pPr marL="800100" lvl="1" indent="-260350">
              <a:buClr>
                <a:srgbClr val="FF0000"/>
              </a:buClr>
            </a:pPr>
            <a:endParaRPr lang="ru-RU" sz="2000" b="1" dirty="0" smtClean="0">
              <a:effectLst>
                <a:outerShdw blurRad="38100" dist="38100" dir="2700000" algn="tl">
                  <a:srgbClr val="000000">
                    <a:alpha val="43137"/>
                  </a:srgbClr>
                </a:outerShdw>
              </a:effectLst>
            </a:endParaRPr>
          </a:p>
          <a:p>
            <a:pPr marL="800100" lvl="1" indent="-260350">
              <a:buClr>
                <a:srgbClr val="FF0000"/>
              </a:buClr>
              <a:buFont typeface="Wingdings" panose="05000000000000000000" pitchFamily="2" charset="2"/>
              <a:buChar char="ü"/>
            </a:pPr>
            <a:r>
              <a:rPr lang="ru-RU" sz="2000" b="1" dirty="0" smtClean="0">
                <a:effectLst>
                  <a:outerShdw blurRad="38100" dist="38100" dir="2700000" algn="tl">
                    <a:srgbClr val="000000">
                      <a:alpha val="43137"/>
                    </a:srgbClr>
                  </a:outerShdw>
                </a:effectLst>
              </a:rPr>
              <a:t>планирование операции , подбор размера и модификации протеза</a:t>
            </a:r>
          </a:p>
          <a:p>
            <a:pPr marL="800100" lvl="1" indent="-260350">
              <a:buClr>
                <a:srgbClr val="FF0000"/>
              </a:buClr>
            </a:pPr>
            <a:endParaRPr lang="ru-RU" sz="2000" b="1" dirty="0" smtClean="0">
              <a:effectLst>
                <a:outerShdw blurRad="38100" dist="38100" dir="2700000" algn="tl">
                  <a:srgbClr val="000000">
                    <a:alpha val="43137"/>
                  </a:srgbClr>
                </a:outerShdw>
              </a:effectLst>
            </a:endParaRPr>
          </a:p>
          <a:p>
            <a:pPr marL="800100" lvl="1" indent="-260350">
              <a:buClr>
                <a:srgbClr val="FF0000"/>
              </a:buClr>
              <a:buFont typeface="Wingdings" panose="05000000000000000000" pitchFamily="2" charset="2"/>
              <a:buChar char="ü"/>
            </a:pPr>
            <a:r>
              <a:rPr lang="ru-RU" sz="2000" b="1" dirty="0" err="1" smtClean="0">
                <a:effectLst>
                  <a:outerShdw blurRad="38100" dist="38100" dir="2700000" algn="tl">
                    <a:srgbClr val="000000">
                      <a:alpha val="43137"/>
                    </a:srgbClr>
                  </a:outerShdw>
                </a:effectLst>
              </a:rPr>
              <a:t>интраоперационный</a:t>
            </a:r>
            <a:r>
              <a:rPr lang="ru-RU" sz="2000" b="1" dirty="0" smtClean="0">
                <a:effectLst>
                  <a:outerShdw blurRad="38100" dist="38100" dir="2700000" algn="tl">
                    <a:srgbClr val="000000">
                      <a:alpha val="43137"/>
                    </a:srgbClr>
                  </a:outerShdw>
                </a:effectLst>
              </a:rPr>
              <a:t> контроль за ходом имплантации</a:t>
            </a:r>
          </a:p>
          <a:p>
            <a:pPr marL="800100" lvl="1" indent="-260350">
              <a:buClr>
                <a:srgbClr val="FF0000"/>
              </a:buClr>
            </a:pPr>
            <a:endParaRPr lang="ru-RU" sz="2000" b="1" dirty="0" smtClean="0">
              <a:effectLst>
                <a:outerShdw blurRad="38100" dist="38100" dir="2700000" algn="tl">
                  <a:srgbClr val="000000">
                    <a:alpha val="43137"/>
                  </a:srgbClr>
                </a:outerShdw>
              </a:effectLst>
            </a:endParaRPr>
          </a:p>
          <a:p>
            <a:pPr marL="800100" lvl="1" indent="-260350">
              <a:buClr>
                <a:srgbClr val="FF0000"/>
              </a:buClr>
              <a:buFont typeface="Wingdings" panose="05000000000000000000" pitchFamily="2" charset="2"/>
              <a:buChar char="ü"/>
            </a:pPr>
            <a:r>
              <a:rPr lang="ru-RU" sz="2000" b="1" dirty="0" smtClean="0">
                <a:effectLst>
                  <a:outerShdw blurRad="38100" dist="38100" dir="2700000" algn="tl">
                    <a:srgbClr val="000000">
                      <a:alpha val="43137"/>
                    </a:srgbClr>
                  </a:outerShdw>
                </a:effectLst>
              </a:rPr>
              <a:t>оценка эффективности и работы протеза, своевременная диагностика осложнений</a:t>
            </a:r>
          </a:p>
          <a:p>
            <a:pPr marL="800100" lvl="1" indent="-260350">
              <a:buClr>
                <a:srgbClr val="C00000"/>
              </a:buClr>
            </a:pPr>
            <a:endParaRPr lang="ru-RU" sz="2000" b="1" dirty="0" smtClean="0">
              <a:effectLst>
                <a:outerShdw blurRad="38100" dist="38100" dir="2700000" algn="tl">
                  <a:srgbClr val="000000">
                    <a:alpha val="43137"/>
                  </a:srgbClr>
                </a:outerShdw>
              </a:effectLst>
            </a:endParaRPr>
          </a:p>
          <a:p>
            <a:pPr marL="800100" lvl="1" indent="-260350">
              <a:buClr>
                <a:srgbClr val="FF0000"/>
              </a:buClr>
              <a:buFont typeface="Wingdings" panose="05000000000000000000" pitchFamily="2" charset="2"/>
              <a:buChar char="ü"/>
            </a:pPr>
            <a:r>
              <a:rPr lang="ru-RU" sz="2000" b="1" dirty="0" smtClean="0">
                <a:effectLst>
                  <a:outerShdw blurRad="38100" dist="38100" dir="2700000" algn="tl">
                    <a:srgbClr val="000000">
                      <a:alpha val="43137"/>
                    </a:srgbClr>
                  </a:outerShdw>
                </a:effectLst>
              </a:rPr>
              <a:t>послеоперационное динамическое наблюдение</a:t>
            </a:r>
          </a:p>
          <a:p>
            <a:pPr marL="800100" lvl="1" indent="-260350">
              <a:buClr>
                <a:srgbClr val="FF0000"/>
              </a:buClr>
              <a:buFont typeface="Wingdings" panose="05000000000000000000" pitchFamily="2" charset="2"/>
              <a:buChar char="ü"/>
            </a:pPr>
            <a:endParaRPr lang="ru-RU" sz="2000" b="1" dirty="0" smtClean="0">
              <a:effectLst>
                <a:outerShdw blurRad="38100" dist="38100" dir="2700000" algn="tl">
                  <a:srgbClr val="000000">
                    <a:alpha val="43137"/>
                  </a:srgbClr>
                </a:outerShdw>
              </a:effectLst>
            </a:endParaRPr>
          </a:p>
          <a:p>
            <a:pPr marL="258763" lvl="1">
              <a:buClr>
                <a:srgbClr val="FF0000"/>
              </a:buClr>
            </a:pPr>
            <a:endParaRPr lang="ru-RU" sz="20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9860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Изображение 9"/>
          <p:cNvPicPr>
            <a:picLocks noChangeAspect="1"/>
          </p:cNvPicPr>
          <p:nvPr/>
        </p:nvPicPr>
        <p:blipFill rotWithShape="1">
          <a:blip r:embed="rId2">
            <a:extLst>
              <a:ext uri="{BEBA8EAE-BF5A-486C-A8C5-ECC9F3942E4B}">
                <a14:imgProps xmlns:a14="http://schemas.microsoft.com/office/drawing/2010/main">
                  <a14:imgLayer r:embed="rId3">
                    <a14:imgEffect>
                      <a14:backgroundRemoval t="19622" b="99353" l="41924" r="98713"/>
                    </a14:imgEffect>
                  </a14:imgLayer>
                </a14:imgProps>
              </a:ext>
            </a:extLst>
          </a:blip>
          <a:srcRect l="41212" t="18108"/>
          <a:stretch/>
        </p:blipFill>
        <p:spPr>
          <a:xfrm>
            <a:off x="2338872" y="2183859"/>
            <a:ext cx="4647080" cy="4182348"/>
          </a:xfrm>
          <a:prstGeom prst="rect">
            <a:avLst/>
          </a:prstGeom>
        </p:spPr>
      </p:pic>
      <p:sp>
        <p:nvSpPr>
          <p:cNvPr id="3" name="Прямоугольник 2"/>
          <p:cNvSpPr/>
          <p:nvPr/>
        </p:nvSpPr>
        <p:spPr>
          <a:xfrm>
            <a:off x="-160773" y="32334"/>
            <a:ext cx="9517798" cy="1938992"/>
          </a:xfrm>
          <a:prstGeom prst="rect">
            <a:avLst/>
          </a:prstGeom>
        </p:spPr>
        <p:txBody>
          <a:bodyPr wrap="square">
            <a:spAutoFit/>
          </a:bodyPr>
          <a:lstStyle/>
          <a:p>
            <a:pPr lvl="0" algn="ctr"/>
            <a:r>
              <a:rPr lang="ru-RU" sz="4000" b="1" dirty="0" smtClean="0">
                <a:solidFill>
                  <a:srgbClr val="400080"/>
                </a:solidFill>
                <a:effectLst>
                  <a:outerShdw blurRad="38100" dist="38100" dir="2700000" algn="tl">
                    <a:srgbClr val="000000">
                      <a:alpha val="43137"/>
                    </a:srgbClr>
                  </a:outerShdw>
                </a:effectLst>
              </a:rPr>
              <a:t>Прецизионные методы диагностики</a:t>
            </a:r>
            <a:r>
              <a:rPr lang="en-US" sz="4000" b="1" dirty="0" smtClean="0">
                <a:solidFill>
                  <a:srgbClr val="400080"/>
                </a:solidFill>
                <a:effectLst>
                  <a:outerShdw blurRad="38100" dist="38100" dir="2700000" algn="tl">
                    <a:srgbClr val="000000">
                      <a:alpha val="43137"/>
                    </a:srgbClr>
                  </a:outerShdw>
                </a:effectLst>
              </a:rPr>
              <a:t> </a:t>
            </a:r>
            <a:r>
              <a:rPr lang="ru-RU" sz="4000" b="1" dirty="0" smtClean="0">
                <a:solidFill>
                  <a:srgbClr val="400080"/>
                </a:solidFill>
                <a:effectLst>
                  <a:outerShdw blurRad="38100" dist="38100" dir="2700000" algn="tl">
                    <a:srgbClr val="000000">
                      <a:alpha val="43137"/>
                    </a:srgbClr>
                  </a:outerShdw>
                </a:effectLst>
              </a:rPr>
              <a:t>при планировании</a:t>
            </a:r>
            <a:r>
              <a:rPr lang="en-US" sz="4000" b="1" dirty="0" smtClean="0">
                <a:solidFill>
                  <a:srgbClr val="400080"/>
                </a:solidFill>
                <a:effectLst>
                  <a:outerShdw blurRad="38100" dist="38100" dir="2700000" algn="tl">
                    <a:srgbClr val="000000">
                      <a:alpha val="43137"/>
                    </a:srgbClr>
                  </a:outerShdw>
                </a:effectLst>
              </a:rPr>
              <a:t> </a:t>
            </a:r>
            <a:r>
              <a:rPr lang="ru-RU" sz="4000" b="1" dirty="0" smtClean="0">
                <a:solidFill>
                  <a:srgbClr val="400080"/>
                </a:solidFill>
                <a:effectLst>
                  <a:outerShdw blurRad="38100" dist="38100" dir="2700000" algn="tl">
                    <a:srgbClr val="000000">
                      <a:alpha val="43137"/>
                    </a:srgbClr>
                  </a:outerShdw>
                </a:effectLst>
              </a:rPr>
              <a:t>и </a:t>
            </a:r>
            <a:r>
              <a:rPr lang="ru-RU" sz="4000" b="1" dirty="0">
                <a:solidFill>
                  <a:srgbClr val="400080"/>
                </a:solidFill>
                <a:effectLst>
                  <a:outerShdw blurRad="38100" dist="38100" dir="2700000" algn="tl">
                    <a:srgbClr val="000000">
                      <a:alpha val="43137"/>
                    </a:srgbClr>
                  </a:outerShdw>
                </a:effectLst>
              </a:rPr>
              <a:t>выполнении </a:t>
            </a:r>
            <a:r>
              <a:rPr lang="ru-RU" sz="4000" b="1" dirty="0" smtClean="0">
                <a:solidFill>
                  <a:srgbClr val="400080"/>
                </a:solidFill>
                <a:effectLst>
                  <a:outerShdw blurRad="38100" dist="38100" dir="2700000" algn="tl">
                    <a:srgbClr val="000000">
                      <a:alpha val="43137"/>
                    </a:srgbClr>
                  </a:outerShdw>
                </a:effectLst>
              </a:rPr>
              <a:t>транскатетерного протезирования АК</a:t>
            </a:r>
            <a:endParaRPr lang="ru-RU" sz="4000" b="1" dirty="0">
              <a:solidFill>
                <a:srgbClr val="400080"/>
              </a:solidFill>
              <a:effectLst>
                <a:outerShdw blurRad="38100" dist="38100" dir="2700000" algn="tl">
                  <a:srgbClr val="000000">
                    <a:alpha val="43137"/>
                  </a:srgbClr>
                </a:outerShdw>
              </a:effectLst>
            </a:endParaRPr>
          </a:p>
        </p:txBody>
      </p:sp>
      <p:sp>
        <p:nvSpPr>
          <p:cNvPr id="4" name="Овал 3"/>
          <p:cNvSpPr/>
          <p:nvPr/>
        </p:nvSpPr>
        <p:spPr>
          <a:xfrm>
            <a:off x="3252577" y="2258054"/>
            <a:ext cx="2803411" cy="27792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Овал 6"/>
          <p:cNvSpPr/>
          <p:nvPr/>
        </p:nvSpPr>
        <p:spPr>
          <a:xfrm>
            <a:off x="2419200" y="3550454"/>
            <a:ext cx="2803411" cy="27720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ln w="38100" cmpd="sng">
                <a:solidFill>
                  <a:srgbClr val="800000"/>
                </a:solidFill>
              </a:ln>
            </a:endParaRPr>
          </a:p>
        </p:txBody>
      </p:sp>
      <p:sp>
        <p:nvSpPr>
          <p:cNvPr id="8" name="Овал 7"/>
          <p:cNvSpPr/>
          <p:nvPr/>
        </p:nvSpPr>
        <p:spPr>
          <a:xfrm>
            <a:off x="4089600" y="3550454"/>
            <a:ext cx="2808000" cy="28080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ln w="38100" cmpd="sng">
                <a:solidFill>
                  <a:schemeClr val="tx1"/>
                </a:solidFill>
              </a:ln>
            </a:endParaRPr>
          </a:p>
        </p:txBody>
      </p:sp>
    </p:spTree>
    <p:extLst>
      <p:ext uri="{BB962C8B-B14F-4D97-AF65-F5344CB8AC3E}">
        <p14:creationId xmlns:p14="http://schemas.microsoft.com/office/powerpoint/2010/main" val="3265534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7265" y="1548095"/>
            <a:ext cx="8476735" cy="4801314"/>
          </a:xfrm>
          <a:prstGeom prst="rect">
            <a:avLst/>
          </a:prstGeom>
          <a:noFill/>
        </p:spPr>
        <p:txBody>
          <a:bodyPr wrap="square" rtlCol="0">
            <a:spAutoFit/>
          </a:bodyPr>
          <a:lstStyle/>
          <a:p>
            <a:pPr marL="342900" indent="-254000">
              <a:buFont typeface="Wingdings" panose="05000000000000000000" pitchFamily="2" charset="2"/>
              <a:buChar char="Ø"/>
            </a:pPr>
            <a:r>
              <a:rPr lang="ru-RU" sz="2000" b="1" dirty="0" smtClean="0"/>
              <a:t>Перед операцией</a:t>
            </a:r>
            <a:r>
              <a:rPr lang="ru-RU" b="1" dirty="0" smtClean="0"/>
              <a:t>: </a:t>
            </a:r>
          </a:p>
          <a:p>
            <a:pPr marL="1200150" lvl="2" indent="-209550">
              <a:buFont typeface="Wingdings" panose="05000000000000000000" pitchFamily="2" charset="2"/>
              <a:buChar char="ü"/>
            </a:pPr>
            <a:r>
              <a:rPr lang="ru-RU" b="1" dirty="0" smtClean="0">
                <a:effectLst>
                  <a:outerShdw blurRad="38100" dist="38100" dir="2700000" algn="tl">
                    <a:srgbClr val="000000">
                      <a:alpha val="43137"/>
                    </a:srgbClr>
                  </a:outerShdw>
                </a:effectLst>
              </a:rPr>
              <a:t>диагностика АС, этиология, морфология, степень тяжести поражения клапана</a:t>
            </a:r>
          </a:p>
          <a:p>
            <a:pPr marL="1200150" lvl="2" indent="-209550">
              <a:spcBef>
                <a:spcPts val="600"/>
              </a:spcBef>
              <a:buFont typeface="Wingdings" panose="05000000000000000000" pitchFamily="2" charset="2"/>
              <a:buChar char="ü"/>
            </a:pPr>
            <a:r>
              <a:rPr lang="ru-RU" b="1" dirty="0" smtClean="0">
                <a:effectLst>
                  <a:outerShdw blurRad="38100" dist="38100" dir="2700000" algn="tl">
                    <a:srgbClr val="000000">
                      <a:alpha val="43137"/>
                    </a:srgbClr>
                  </a:outerShdw>
                </a:effectLst>
              </a:rPr>
              <a:t>оценка глобальной функции ЛЖ, локальных нарушений</a:t>
            </a:r>
          </a:p>
          <a:p>
            <a:pPr marL="1200150" lvl="2" indent="-209550">
              <a:spcBef>
                <a:spcPts val="600"/>
              </a:spcBef>
              <a:buFont typeface="Wingdings" panose="05000000000000000000" pitchFamily="2" charset="2"/>
              <a:buChar char="ü"/>
            </a:pPr>
            <a:r>
              <a:rPr lang="ru-RU" b="1" dirty="0" smtClean="0">
                <a:effectLst>
                  <a:outerShdw blurRad="38100" dist="38100" dir="2700000" algn="tl">
                    <a:srgbClr val="000000">
                      <a:alpha val="43137"/>
                    </a:srgbClr>
                  </a:outerShdw>
                </a:effectLst>
              </a:rPr>
              <a:t>выраженность гипертрофии миокарда</a:t>
            </a:r>
          </a:p>
          <a:p>
            <a:pPr marL="1200150" lvl="2" indent="-209550">
              <a:spcBef>
                <a:spcPts val="600"/>
              </a:spcBef>
              <a:buFont typeface="Wingdings" panose="05000000000000000000" pitchFamily="2" charset="2"/>
              <a:buChar char="ü"/>
            </a:pPr>
            <a:r>
              <a:rPr lang="ru-RU" b="1" dirty="0" smtClean="0">
                <a:effectLst>
                  <a:outerShdw blurRad="38100" dist="38100" dir="2700000" algn="tl">
                    <a:srgbClr val="000000">
                      <a:alpha val="43137"/>
                    </a:srgbClr>
                  </a:outerShdw>
                </a:effectLst>
              </a:rPr>
              <a:t>измерение корня и восходящей аорты</a:t>
            </a:r>
          </a:p>
          <a:p>
            <a:pPr marL="1200150" lvl="2" indent="-209550">
              <a:spcBef>
                <a:spcPts val="600"/>
              </a:spcBef>
              <a:buFont typeface="Wingdings" panose="05000000000000000000" pitchFamily="2" charset="2"/>
              <a:buChar char="ü"/>
            </a:pPr>
            <a:r>
              <a:rPr lang="ru-RU" b="1" dirty="0" smtClean="0">
                <a:effectLst>
                  <a:outerShdw blurRad="38100" dist="38100" dir="2700000" algn="tl">
                    <a:srgbClr val="000000">
                      <a:alpha val="43137"/>
                    </a:srgbClr>
                  </a:outerShdw>
                </a:effectLst>
              </a:rPr>
              <a:t>наличие тромбов в полостях сердца</a:t>
            </a:r>
          </a:p>
          <a:p>
            <a:pPr marL="1200150" lvl="2" indent="-209550">
              <a:spcBef>
                <a:spcPts val="600"/>
              </a:spcBef>
              <a:buFont typeface="Wingdings" panose="05000000000000000000" pitchFamily="2" charset="2"/>
              <a:buChar char="ü"/>
            </a:pPr>
            <a:r>
              <a:rPr lang="ru-RU" b="1" dirty="0" smtClean="0">
                <a:effectLst>
                  <a:outerShdw blurRad="38100" dist="38100" dir="2700000" algn="tl">
                    <a:srgbClr val="000000">
                      <a:alpha val="43137"/>
                    </a:srgbClr>
                  </a:outerShdw>
                </a:effectLst>
              </a:rPr>
              <a:t>функция других клапанов</a:t>
            </a:r>
          </a:p>
          <a:p>
            <a:pPr marL="1200150" lvl="2" indent="-209550">
              <a:spcBef>
                <a:spcPts val="600"/>
              </a:spcBef>
              <a:spcAft>
                <a:spcPts val="600"/>
              </a:spcAft>
              <a:buFont typeface="Wingdings" panose="05000000000000000000" pitchFamily="2" charset="2"/>
              <a:buChar char="ü"/>
            </a:pPr>
            <a:r>
              <a:rPr lang="ru-RU" b="1" dirty="0" smtClean="0">
                <a:effectLst>
                  <a:outerShdw blurRad="38100" dist="38100" dir="2700000" algn="tl">
                    <a:srgbClr val="000000">
                      <a:alpha val="43137"/>
                    </a:srgbClr>
                  </a:outerShdw>
                </a:effectLst>
              </a:rPr>
              <a:t>легочная гипертензия</a:t>
            </a:r>
          </a:p>
          <a:p>
            <a:pPr marL="355600" indent="-266700">
              <a:buFont typeface="Wingdings" panose="05000000000000000000" pitchFamily="2" charset="2"/>
              <a:buChar char="Ø"/>
            </a:pPr>
            <a:r>
              <a:rPr lang="ru-RU" sz="2000" b="1" dirty="0" smtClean="0"/>
              <a:t>Во время операции:</a:t>
            </a:r>
          </a:p>
          <a:p>
            <a:pPr marL="1181100" lvl="2" indent="-177800">
              <a:buFont typeface="Wingdings" panose="05000000000000000000" pitchFamily="2" charset="2"/>
              <a:buChar char="ü"/>
            </a:pPr>
            <a:r>
              <a:rPr lang="ru-RU" b="1" dirty="0" smtClean="0">
                <a:effectLst>
                  <a:outerShdw blurRad="38100" dist="38100" dir="2700000" algn="tl">
                    <a:srgbClr val="000000">
                      <a:alpha val="43137"/>
                    </a:srgbClr>
                  </a:outerShdw>
                </a:effectLst>
              </a:rPr>
              <a:t>мониторинг имплантации</a:t>
            </a:r>
          </a:p>
          <a:p>
            <a:pPr marL="1200150" lvl="2" indent="-209550">
              <a:spcBef>
                <a:spcPts val="600"/>
              </a:spcBef>
              <a:buFont typeface="Wingdings" panose="05000000000000000000" pitchFamily="2" charset="2"/>
              <a:buChar char="ü"/>
            </a:pPr>
            <a:r>
              <a:rPr lang="ru-RU" b="1" dirty="0" err="1">
                <a:effectLst>
                  <a:outerShdw blurRad="38100" dist="38100" dir="2700000" algn="tl">
                    <a:srgbClr val="000000">
                      <a:alpha val="43137"/>
                    </a:srgbClr>
                  </a:outerShdw>
                </a:effectLst>
              </a:rPr>
              <a:t>п</a:t>
            </a:r>
            <a:r>
              <a:rPr lang="ru-RU" b="1" dirty="0" err="1" smtClean="0">
                <a:effectLst>
                  <a:outerShdw blurRad="38100" dist="38100" dir="2700000" algn="tl">
                    <a:srgbClr val="000000">
                      <a:alpha val="43137"/>
                    </a:srgbClr>
                  </a:outerShdw>
                </a:effectLst>
              </a:rPr>
              <a:t>араклапанная</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регургитация</a:t>
            </a:r>
            <a:r>
              <a:rPr lang="ru-RU" b="1" dirty="0" smtClean="0">
                <a:effectLst>
                  <a:outerShdw blurRad="38100" dist="38100" dir="2700000" algn="tl">
                    <a:srgbClr val="000000">
                      <a:alpha val="43137"/>
                    </a:srgbClr>
                  </a:outerShdw>
                </a:effectLst>
              </a:rPr>
              <a:t> и ее причины</a:t>
            </a:r>
          </a:p>
          <a:p>
            <a:pPr marL="1200150" lvl="2" indent="-209550">
              <a:spcBef>
                <a:spcPts val="600"/>
              </a:spcBef>
              <a:spcAft>
                <a:spcPts val="600"/>
              </a:spcAft>
              <a:buFont typeface="Wingdings" panose="05000000000000000000" pitchFamily="2" charset="2"/>
              <a:buChar char="ü"/>
            </a:pPr>
            <a:r>
              <a:rPr lang="ru-RU" b="1" dirty="0" smtClean="0">
                <a:effectLst>
                  <a:outerShdw blurRad="38100" dist="38100" dir="2700000" algn="tl">
                    <a:srgbClr val="000000">
                      <a:alpha val="43137"/>
                    </a:srgbClr>
                  </a:outerShdw>
                </a:effectLst>
              </a:rPr>
              <a:t>другие осложнения (</a:t>
            </a:r>
            <a:r>
              <a:rPr lang="ru-RU" b="1" dirty="0" err="1" smtClean="0">
                <a:effectLst>
                  <a:outerShdw blurRad="38100" dist="38100" dir="2700000" algn="tl">
                    <a:srgbClr val="000000">
                      <a:alpha val="43137"/>
                    </a:srgbClr>
                  </a:outerShdw>
                </a:effectLst>
              </a:rPr>
              <a:t>гемоперикард</a:t>
            </a:r>
            <a:r>
              <a:rPr lang="ru-RU" b="1" dirty="0" smtClean="0">
                <a:effectLst>
                  <a:outerShdw blurRad="38100" dist="38100" dir="2700000" algn="tl">
                    <a:srgbClr val="000000">
                      <a:alpha val="43137"/>
                    </a:srgbClr>
                  </a:outerShdw>
                </a:effectLst>
              </a:rPr>
              <a:t>, дисфункция ЛЖ)</a:t>
            </a:r>
          </a:p>
          <a:p>
            <a:pPr marL="355600" indent="-266700">
              <a:buFont typeface="Wingdings" panose="05000000000000000000" pitchFamily="2" charset="2"/>
              <a:buChar char="Ø"/>
            </a:pPr>
            <a:r>
              <a:rPr lang="ru-RU" b="1" dirty="0" smtClean="0"/>
              <a:t>Послеоперационное динамическое наблюдение</a:t>
            </a:r>
            <a:endParaRPr lang="ru-RU" b="1" dirty="0"/>
          </a:p>
        </p:txBody>
      </p:sp>
      <p:pic>
        <p:nvPicPr>
          <p:cNvPr id="2" name="Изображение 1"/>
          <p:cNvPicPr>
            <a:picLocks noChangeAspect="1"/>
          </p:cNvPicPr>
          <p:nvPr/>
        </p:nvPicPr>
        <p:blipFill>
          <a:blip r:embed="rId2"/>
          <a:stretch>
            <a:fillRect/>
          </a:stretch>
        </p:blipFill>
        <p:spPr>
          <a:xfrm>
            <a:off x="6579305" y="3513734"/>
            <a:ext cx="2060018" cy="1478396"/>
          </a:xfrm>
          <a:prstGeom prst="rect">
            <a:avLst/>
          </a:prstGeom>
          <a:ln>
            <a:solidFill>
              <a:srgbClr val="400080"/>
            </a:solidFill>
          </a:ln>
        </p:spPr>
      </p:pic>
      <p:pic>
        <p:nvPicPr>
          <p:cNvPr id="3" name="Picture 2" descr="http://t3.gstatic.com/images?q=tbn:ANd9GcQfWhyidjz6TAOo1C67snya1wVF2RCpNeEYGdaqw98ceMZ0bOu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84" b="98270" l="2299" r="92529"/>
                    </a14:imgEffect>
                  </a14:imgLayer>
                </a14:imgProps>
              </a:ext>
            </a:extLst>
          </a:blip>
          <a:srcRect/>
          <a:stretch>
            <a:fillRect/>
          </a:stretch>
        </p:blipFill>
        <p:spPr bwMode="auto">
          <a:xfrm flipH="1">
            <a:off x="224725" y="2185921"/>
            <a:ext cx="1136168" cy="1887084"/>
          </a:xfrm>
          <a:prstGeom prst="rect">
            <a:avLst/>
          </a:prstGeom>
          <a:noFill/>
        </p:spPr>
      </p:pic>
      <p:sp>
        <p:nvSpPr>
          <p:cNvPr id="4" name="TextBox 3"/>
          <p:cNvSpPr txBox="1"/>
          <p:nvPr/>
        </p:nvSpPr>
        <p:spPr>
          <a:xfrm>
            <a:off x="243022" y="86018"/>
            <a:ext cx="8531376" cy="1200329"/>
          </a:xfrm>
          <a:prstGeom prst="rect">
            <a:avLst/>
          </a:prstGeom>
          <a:noFill/>
        </p:spPr>
        <p:txBody>
          <a:bodyPr wrap="none" rtlCol="0">
            <a:spAutoFit/>
          </a:bodyPr>
          <a:lstStyle/>
          <a:p>
            <a:pPr algn="ctr"/>
            <a:r>
              <a:rPr lang="ru-RU" sz="3600" b="1" dirty="0" smtClean="0">
                <a:solidFill>
                  <a:srgbClr val="00FFFF"/>
                </a:solidFill>
                <a:effectLst>
                  <a:outerShdw blurRad="38100" dist="38100" dir="2700000" algn="tl">
                    <a:srgbClr val="000000">
                      <a:alpha val="43137"/>
                    </a:srgbClr>
                  </a:outerShdw>
                </a:effectLst>
              </a:rPr>
              <a:t> </a:t>
            </a:r>
            <a:r>
              <a:rPr lang="ru-RU" sz="3600" b="1" dirty="0" smtClean="0">
                <a:solidFill>
                  <a:srgbClr val="400080"/>
                </a:solidFill>
                <a:effectLst>
                  <a:outerShdw blurRad="38100" dist="38100" dir="2700000" algn="tl">
                    <a:srgbClr val="000000">
                      <a:alpha val="43137"/>
                    </a:srgbClr>
                  </a:outerShdw>
                </a:effectLst>
              </a:rPr>
              <a:t>Эхокардиография при </a:t>
            </a:r>
            <a:r>
              <a:rPr lang="ru-RU" sz="3600" b="1" dirty="0" err="1" smtClean="0">
                <a:solidFill>
                  <a:srgbClr val="400080"/>
                </a:solidFill>
                <a:effectLst>
                  <a:outerShdw blurRad="38100" dist="38100" dir="2700000" algn="tl">
                    <a:srgbClr val="000000">
                      <a:alpha val="43137"/>
                    </a:srgbClr>
                  </a:outerShdw>
                </a:effectLst>
              </a:rPr>
              <a:t>транскатетерном</a:t>
            </a:r>
            <a:endParaRPr lang="ru-RU" sz="3600" b="1" dirty="0" smtClean="0">
              <a:solidFill>
                <a:srgbClr val="400080"/>
              </a:solidFill>
              <a:effectLst>
                <a:outerShdw blurRad="38100" dist="38100" dir="2700000" algn="tl">
                  <a:srgbClr val="000000">
                    <a:alpha val="43137"/>
                  </a:srgbClr>
                </a:outerShdw>
              </a:effectLst>
            </a:endParaRPr>
          </a:p>
          <a:p>
            <a:pPr algn="ctr"/>
            <a:r>
              <a:rPr lang="ru-RU" sz="3600" b="1" dirty="0" smtClean="0">
                <a:solidFill>
                  <a:srgbClr val="400080"/>
                </a:solidFill>
                <a:effectLst>
                  <a:outerShdw blurRad="38100" dist="38100" dir="2700000" algn="tl">
                    <a:srgbClr val="000000">
                      <a:alpha val="43137"/>
                    </a:srgbClr>
                  </a:outerShdw>
                </a:effectLst>
              </a:rPr>
              <a:t> протезировании  аортального клапана </a:t>
            </a:r>
            <a:endParaRPr lang="ru-RU" sz="3600" b="1" dirty="0">
              <a:solidFill>
                <a:srgbClr val="40008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936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3" cstate="print"/>
          <a:srcRect l="524" r="-524"/>
          <a:stretch/>
        </p:blipFill>
        <p:spPr bwMode="auto">
          <a:xfrm>
            <a:off x="1134389" y="2334632"/>
            <a:ext cx="6924675" cy="3038475"/>
          </a:xfrm>
          <a:prstGeom prst="rect">
            <a:avLst/>
          </a:prstGeom>
          <a:noFill/>
          <a:ln w="9525">
            <a:solidFill>
              <a:schemeClr val="accent2">
                <a:lumMod val="50000"/>
              </a:schemeClr>
            </a:solidFill>
            <a:miter lim="800000"/>
            <a:headEnd/>
            <a:tailEnd/>
          </a:ln>
        </p:spPr>
      </p:pic>
      <p:pic>
        <p:nvPicPr>
          <p:cNvPr id="23556" name="Picture 4" descr="C:\Users\ben_ideler\Documents\01 Edwards\01_THV\----COMMERCIAL\+++ TRAINING FOLDER\02_TRAINING\SCREENING\SCREENING MODULE PROF EDUCATION\AorticStenosis2.bmp"/>
          <p:cNvPicPr>
            <a:picLocks noChangeAspect="1" noChangeArrowheads="1"/>
          </p:cNvPicPr>
          <p:nvPr/>
        </p:nvPicPr>
        <p:blipFill>
          <a:blip r:embed="rId4" cstate="print"/>
          <a:srcRect/>
          <a:stretch>
            <a:fillRect/>
          </a:stretch>
        </p:blipFill>
        <p:spPr bwMode="auto">
          <a:xfrm>
            <a:off x="790832" y="1628698"/>
            <a:ext cx="1617440" cy="1072433"/>
          </a:xfrm>
          <a:prstGeom prst="rect">
            <a:avLst/>
          </a:prstGeom>
          <a:noFill/>
          <a:ln>
            <a:solidFill>
              <a:srgbClr val="400080"/>
            </a:solidFill>
          </a:ln>
          <a:effectLst>
            <a:outerShdw blurRad="50800" dist="50800" dir="3000000" sx="101000" sy="101000" algn="ctr" rotWithShape="0">
              <a:srgbClr val="000000">
                <a:alpha val="43137"/>
              </a:srgbClr>
            </a:outerShdw>
          </a:effectLst>
        </p:spPr>
      </p:pic>
      <p:sp>
        <p:nvSpPr>
          <p:cNvPr id="14" name="Rounded Rectangle 13"/>
          <p:cNvSpPr/>
          <p:nvPr/>
        </p:nvSpPr>
        <p:spPr>
          <a:xfrm>
            <a:off x="1098117" y="2970829"/>
            <a:ext cx="6840760" cy="1368152"/>
          </a:xfrm>
          <a:prstGeom prst="roundRect">
            <a:avLst/>
          </a:prstGeom>
          <a:noFill/>
          <a:ln w="85725">
            <a:solidFill>
              <a:srgbClr val="EF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Заголовок 3"/>
          <p:cNvSpPr>
            <a:spLocks noGrp="1"/>
          </p:cNvSpPr>
          <p:nvPr>
            <p:ph type="title"/>
          </p:nvPr>
        </p:nvSpPr>
        <p:spPr>
          <a:xfrm>
            <a:off x="0" y="181133"/>
            <a:ext cx="9144000" cy="1312480"/>
          </a:xfrm>
        </p:spPr>
        <p:txBody>
          <a:bodyPr>
            <a:normAutofit/>
          </a:bodyPr>
          <a:lstStyle/>
          <a:p>
            <a:pPr algn="ctr"/>
            <a:r>
              <a:rPr lang="ru-RU" sz="4000" b="1" cap="none" dirty="0" smtClean="0">
                <a:solidFill>
                  <a:srgbClr val="400080"/>
                </a:solidFill>
                <a:latin typeface="Candara" panose="020E0502030303020204" pitchFamily="34" charset="0"/>
              </a:rPr>
              <a:t>Тяжелый </a:t>
            </a:r>
            <a:r>
              <a:rPr lang="ru-RU" sz="4000" b="1" cap="none" dirty="0" err="1" smtClean="0">
                <a:solidFill>
                  <a:srgbClr val="400080"/>
                </a:solidFill>
                <a:latin typeface="Candara" panose="020E0502030303020204" pitchFamily="34" charset="0"/>
              </a:rPr>
              <a:t>симптомный</a:t>
            </a:r>
            <a:r>
              <a:rPr lang="ru-RU" sz="4000" b="1" cap="none" dirty="0" smtClean="0">
                <a:solidFill>
                  <a:srgbClr val="400080"/>
                </a:solidFill>
                <a:latin typeface="Candara" panose="020E0502030303020204" pitchFamily="34" charset="0"/>
              </a:rPr>
              <a:t>                аортальный стеноз</a:t>
            </a:r>
            <a:endParaRPr lang="ru-RU" sz="4000" b="1" cap="none" dirty="0">
              <a:solidFill>
                <a:srgbClr val="400080"/>
              </a:solidFill>
              <a:latin typeface="Candara" panose="020E0502030303020204" pitchFamily="34" charset="0"/>
            </a:endParaRPr>
          </a:p>
        </p:txBody>
      </p:sp>
    </p:spTree>
    <p:extLst>
      <p:ext uri="{BB962C8B-B14F-4D97-AF65-F5344CB8AC3E}">
        <p14:creationId xmlns:p14="http://schemas.microsoft.com/office/powerpoint/2010/main" val="22296326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467544" y="304149"/>
            <a:ext cx="8229600" cy="1143000"/>
          </a:xfrm>
        </p:spPr>
        <p:txBody>
          <a:bodyPr>
            <a:noAutofit/>
          </a:bodyPr>
          <a:lstStyle/>
          <a:p>
            <a:pPr algn="ctr"/>
            <a:r>
              <a:rPr lang="ru-RU" sz="4000" b="1" cap="none" dirty="0" smtClean="0">
                <a:solidFill>
                  <a:srgbClr val="400080"/>
                </a:solidFill>
                <a:effectLst>
                  <a:outerShdw blurRad="38100" dist="38100" dir="2700000" algn="tl">
                    <a:srgbClr val="000000">
                      <a:alpha val="43137"/>
                    </a:srgbClr>
                  </a:outerShdw>
                </a:effectLst>
              </a:rPr>
              <a:t>Эхокардиография больной К., 82 г.</a:t>
            </a:r>
            <a:r>
              <a:rPr lang="ru-RU" sz="4000" b="1" cap="none" dirty="0" smtClean="0">
                <a:solidFill>
                  <a:srgbClr val="400080"/>
                </a:solidFill>
                <a:effectLst>
                  <a:glow rad="38100">
                    <a:schemeClr val="bg1">
                      <a:lumMod val="65000"/>
                      <a:lumOff val="35000"/>
                      <a:alpha val="40000"/>
                    </a:schemeClr>
                  </a:glow>
                  <a:outerShdw blurRad="38100" dist="38100" dir="2700000" algn="tl">
                    <a:srgbClr val="000000">
                      <a:alpha val="43137"/>
                    </a:srgbClr>
                  </a:outerShdw>
                </a:effectLst>
              </a:rPr>
              <a:t> </a:t>
            </a:r>
            <a:endParaRPr lang="ru-RU" sz="4000" b="1" cap="none" dirty="0">
              <a:solidFill>
                <a:srgbClr val="400080"/>
              </a:solidFill>
              <a:effectLst>
                <a:glow rad="38100">
                  <a:schemeClr val="bg1">
                    <a:lumMod val="65000"/>
                    <a:lumOff val="35000"/>
                    <a:alpha val="40000"/>
                  </a:schemeClr>
                </a:glow>
                <a:outerShdw blurRad="38100" dist="38100" dir="2700000" algn="tl">
                  <a:srgbClr val="000000">
                    <a:alpha val="43137"/>
                  </a:srgbClr>
                </a:outerShdw>
              </a:effectLst>
            </a:endParaRPr>
          </a:p>
        </p:txBody>
      </p:sp>
      <p:pic>
        <p:nvPicPr>
          <p:cNvPr id="15" name="Picture 2"/>
          <p:cNvPicPr>
            <a:picLocks noChangeAspect="1" noChangeArrowheads="1"/>
          </p:cNvPicPr>
          <p:nvPr/>
        </p:nvPicPr>
        <p:blipFill rotWithShape="1">
          <a:blip r:embed="rId7" cstate="print"/>
          <a:srcRect r="5037"/>
          <a:stretch/>
        </p:blipFill>
        <p:spPr bwMode="auto">
          <a:xfrm>
            <a:off x="3236683" y="4104641"/>
            <a:ext cx="2069475" cy="1829956"/>
          </a:xfrm>
          <a:prstGeom prst="rect">
            <a:avLst/>
          </a:prstGeom>
          <a:noFill/>
          <a:ln w="12700">
            <a:solidFill>
              <a:srgbClr val="400080"/>
            </a:solidFill>
            <a:miter lim="800000"/>
            <a:headEnd/>
            <a:tailEnd/>
          </a:ln>
        </p:spPr>
      </p:pic>
      <p:sp>
        <p:nvSpPr>
          <p:cNvPr id="16" name="Прямоугольник 15"/>
          <p:cNvSpPr/>
          <p:nvPr/>
        </p:nvSpPr>
        <p:spPr>
          <a:xfrm>
            <a:off x="5460426" y="1779687"/>
            <a:ext cx="3923928" cy="4832092"/>
          </a:xfrm>
          <a:prstGeom prst="rect">
            <a:avLst/>
          </a:prstGeom>
        </p:spPr>
        <p:txBody>
          <a:bodyPr wrap="square">
            <a:spAutoFit/>
          </a:bodyPr>
          <a:lstStyle/>
          <a:p>
            <a:pPr marL="285750" indent="-200025">
              <a:buFont typeface="Wingdings" panose="05000000000000000000" pitchFamily="2" charset="2"/>
              <a:buChar char="ü"/>
            </a:pPr>
            <a:r>
              <a:rPr lang="ru-RU" sz="1600" b="1" dirty="0" smtClean="0">
                <a:solidFill>
                  <a:schemeClr val="tx2"/>
                </a:solidFill>
              </a:rPr>
              <a:t>критический кальцинированный аортальный стеноз</a:t>
            </a:r>
          </a:p>
          <a:p>
            <a:pPr marL="285750" indent="-200025">
              <a:spcBef>
                <a:spcPts val="1200"/>
              </a:spcBef>
              <a:buFont typeface="Wingdings" panose="05000000000000000000" pitchFamily="2" charset="2"/>
              <a:buChar char="ü"/>
            </a:pPr>
            <a:r>
              <a:rPr lang="ru-RU" sz="1600" b="1" dirty="0" smtClean="0">
                <a:solidFill>
                  <a:schemeClr val="tx2"/>
                </a:solidFill>
              </a:rPr>
              <a:t>площадь аортального отверстия                   0,6 см</a:t>
            </a:r>
            <a:r>
              <a:rPr lang="ru-RU" sz="1600" b="1" baseline="30000" dirty="0" smtClean="0">
                <a:solidFill>
                  <a:schemeClr val="tx2"/>
                </a:solidFill>
              </a:rPr>
              <a:t>2</a:t>
            </a:r>
            <a:r>
              <a:rPr lang="ru-RU" sz="1600" b="1" dirty="0" smtClean="0">
                <a:solidFill>
                  <a:schemeClr val="tx2"/>
                </a:solidFill>
              </a:rPr>
              <a:t>  (0,35 см</a:t>
            </a:r>
            <a:r>
              <a:rPr lang="ru-RU" sz="1600" b="1" baseline="30000" dirty="0" smtClean="0">
                <a:solidFill>
                  <a:schemeClr val="tx2"/>
                </a:solidFill>
              </a:rPr>
              <a:t>2</a:t>
            </a:r>
            <a:r>
              <a:rPr lang="en-US" sz="1600" b="1" dirty="0" smtClean="0">
                <a:solidFill>
                  <a:schemeClr val="tx2"/>
                </a:solidFill>
              </a:rPr>
              <a:t>/</a:t>
            </a:r>
            <a:r>
              <a:rPr lang="ru-RU" sz="1600" b="1" dirty="0" smtClean="0">
                <a:solidFill>
                  <a:schemeClr val="tx2"/>
                </a:solidFill>
              </a:rPr>
              <a:t>м</a:t>
            </a:r>
            <a:r>
              <a:rPr lang="ru-RU" sz="1600" b="1" baseline="30000" dirty="0" smtClean="0">
                <a:solidFill>
                  <a:schemeClr val="tx2"/>
                </a:solidFill>
              </a:rPr>
              <a:t>2</a:t>
            </a:r>
            <a:r>
              <a:rPr lang="ru-RU" sz="1600" b="1" dirty="0" smtClean="0">
                <a:solidFill>
                  <a:schemeClr val="tx2"/>
                </a:solidFill>
              </a:rPr>
              <a:t>)</a:t>
            </a:r>
          </a:p>
          <a:p>
            <a:pPr marL="285750" indent="-200025">
              <a:spcBef>
                <a:spcPts val="1200"/>
              </a:spcBef>
              <a:buFont typeface="Wingdings" panose="05000000000000000000" pitchFamily="2" charset="2"/>
              <a:buChar char="ü"/>
            </a:pPr>
            <a:r>
              <a:rPr lang="ru-RU" sz="1600" b="1" dirty="0" smtClean="0">
                <a:solidFill>
                  <a:schemeClr val="tx2"/>
                </a:solidFill>
              </a:rPr>
              <a:t>градиент давления на аорте :</a:t>
            </a:r>
          </a:p>
          <a:p>
            <a:pPr marL="85725"/>
            <a:r>
              <a:rPr lang="ru-RU" sz="1600" b="1" dirty="0">
                <a:solidFill>
                  <a:schemeClr val="tx2"/>
                </a:solidFill>
              </a:rPr>
              <a:t> </a:t>
            </a:r>
            <a:r>
              <a:rPr lang="ru-RU" sz="1600" b="1" dirty="0" smtClean="0">
                <a:solidFill>
                  <a:schemeClr val="tx2"/>
                </a:solidFill>
              </a:rPr>
              <a:t>          максимальный - 95 мм рт. ст. </a:t>
            </a:r>
          </a:p>
          <a:p>
            <a:pPr marL="85725"/>
            <a:r>
              <a:rPr lang="ru-RU" sz="1600" b="1" dirty="0" smtClean="0">
                <a:solidFill>
                  <a:schemeClr val="tx2"/>
                </a:solidFill>
              </a:rPr>
              <a:t>           средний - 55 мм рт. ст.</a:t>
            </a:r>
          </a:p>
          <a:p>
            <a:pPr marL="285750" indent="-200025">
              <a:spcBef>
                <a:spcPts val="1200"/>
              </a:spcBef>
              <a:buFont typeface="Wingdings" panose="05000000000000000000" pitchFamily="2" charset="2"/>
              <a:buChar char="ü"/>
            </a:pPr>
            <a:r>
              <a:rPr lang="ru-RU" sz="1600" b="1" dirty="0" smtClean="0">
                <a:solidFill>
                  <a:schemeClr val="tx2"/>
                </a:solidFill>
              </a:rPr>
              <a:t> аортальная регургитация  1 ст.</a:t>
            </a:r>
          </a:p>
          <a:p>
            <a:pPr marL="271463" indent="-185738">
              <a:spcBef>
                <a:spcPts val="1200"/>
              </a:spcBef>
              <a:buFont typeface="Wingdings" panose="05000000000000000000" pitchFamily="2" charset="2"/>
              <a:buChar char="ü"/>
            </a:pPr>
            <a:r>
              <a:rPr lang="ru-RU" sz="1600" b="1" dirty="0" smtClean="0">
                <a:solidFill>
                  <a:schemeClr val="tx2"/>
                </a:solidFill>
              </a:rPr>
              <a:t> выраженная ГЛЖ: </a:t>
            </a:r>
          </a:p>
          <a:p>
            <a:pPr marL="85725"/>
            <a:r>
              <a:rPr lang="ru-RU" sz="1600" b="1" dirty="0" smtClean="0">
                <a:solidFill>
                  <a:schemeClr val="tx2"/>
                </a:solidFill>
              </a:rPr>
              <a:t>     ТМЖП -  17мм, ТЗС - 15мм</a:t>
            </a:r>
          </a:p>
          <a:p>
            <a:pPr marL="285750" indent="-200025">
              <a:spcBef>
                <a:spcPts val="1200"/>
              </a:spcBef>
              <a:buFont typeface="Wingdings" panose="05000000000000000000" pitchFamily="2" charset="2"/>
              <a:buChar char="ü"/>
            </a:pPr>
            <a:r>
              <a:rPr lang="ru-RU" sz="1600" b="1" dirty="0" smtClean="0">
                <a:solidFill>
                  <a:schemeClr val="tx2"/>
                </a:solidFill>
              </a:rPr>
              <a:t> ФВ - 39%</a:t>
            </a:r>
            <a:endParaRPr lang="en-US" sz="1600" b="1" dirty="0" smtClean="0">
              <a:solidFill>
                <a:schemeClr val="tx2"/>
              </a:solidFill>
            </a:endParaRPr>
          </a:p>
          <a:p>
            <a:pPr marL="285750" indent="-200025">
              <a:spcBef>
                <a:spcPts val="1200"/>
              </a:spcBef>
              <a:buFont typeface="Wingdings" panose="05000000000000000000" pitchFamily="2" charset="2"/>
              <a:buChar char="ü"/>
            </a:pPr>
            <a:r>
              <a:rPr lang="ru-RU" sz="1600" b="1" dirty="0" smtClean="0">
                <a:solidFill>
                  <a:schemeClr val="tx2"/>
                </a:solidFill>
              </a:rPr>
              <a:t>легочная гипертензия:</a:t>
            </a:r>
          </a:p>
          <a:p>
            <a:pPr marL="85725"/>
            <a:r>
              <a:rPr lang="ru-RU" sz="1600" b="1" dirty="0" smtClean="0">
                <a:solidFill>
                  <a:schemeClr val="tx2"/>
                </a:solidFill>
              </a:rPr>
              <a:t>           ДЛА -  </a:t>
            </a:r>
            <a:r>
              <a:rPr lang="en-US" sz="1600" b="1" dirty="0" smtClean="0">
                <a:solidFill>
                  <a:schemeClr val="tx2"/>
                </a:solidFill>
              </a:rPr>
              <a:t>5</a:t>
            </a:r>
            <a:r>
              <a:rPr lang="ru-RU" sz="1600" b="1" dirty="0" smtClean="0">
                <a:solidFill>
                  <a:schemeClr val="tx2"/>
                </a:solidFill>
              </a:rPr>
              <a:t>5 мм </a:t>
            </a:r>
            <a:r>
              <a:rPr lang="ru-RU" sz="1600" b="1" dirty="0" err="1" smtClean="0">
                <a:solidFill>
                  <a:schemeClr val="tx2"/>
                </a:solidFill>
              </a:rPr>
              <a:t>рт</a:t>
            </a:r>
            <a:r>
              <a:rPr lang="ru-RU" sz="1600" b="1" dirty="0" smtClean="0">
                <a:solidFill>
                  <a:schemeClr val="tx2"/>
                </a:solidFill>
              </a:rPr>
              <a:t>. ст.</a:t>
            </a:r>
            <a:endParaRPr lang="ru-RU" sz="1600" b="1" dirty="0" smtClean="0">
              <a:solidFill>
                <a:schemeClr val="bg1"/>
              </a:solidFill>
            </a:endParaRPr>
          </a:p>
          <a:p>
            <a:endParaRPr lang="ru-RU" sz="1600" b="1" dirty="0" smtClean="0">
              <a:solidFill>
                <a:schemeClr val="bg1"/>
              </a:solidFill>
            </a:endParaRPr>
          </a:p>
          <a:p>
            <a:pPr>
              <a:lnSpc>
                <a:spcPct val="150000"/>
              </a:lnSpc>
              <a:buFont typeface="Arial" pitchFamily="34" charset="0"/>
              <a:buChar char="•"/>
            </a:pPr>
            <a:endParaRPr lang="ru-RU" sz="1600" dirty="0"/>
          </a:p>
        </p:txBody>
      </p:sp>
      <p:pic>
        <p:nvPicPr>
          <p:cNvPr id="17" name="Picture 1"/>
          <p:cNvPicPr>
            <a:picLocks noChangeAspect="1" noChangeArrowheads="1"/>
          </p:cNvPicPr>
          <p:nvPr/>
        </p:nvPicPr>
        <p:blipFill>
          <a:blip r:embed="rId8" cstate="print"/>
          <a:srcRect b="13023"/>
          <a:stretch>
            <a:fillRect/>
          </a:stretch>
        </p:blipFill>
        <p:spPr bwMode="auto">
          <a:xfrm>
            <a:off x="3236683" y="1876157"/>
            <a:ext cx="2045925" cy="1856053"/>
          </a:xfrm>
          <a:prstGeom prst="rect">
            <a:avLst/>
          </a:prstGeom>
          <a:noFill/>
          <a:ln w="12700">
            <a:solidFill>
              <a:srgbClr val="400080"/>
            </a:solidFill>
            <a:miter lim="800000"/>
            <a:headEnd/>
            <a:tailEnd/>
          </a:ln>
          <a:effectLst/>
        </p:spPr>
      </p:pic>
      <p:pic>
        <p:nvPicPr>
          <p:cNvPr id="8" name="M2013092221085106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cstate="print"/>
          <a:srcRect l="2790" b="7407"/>
          <a:stretch/>
        </p:blipFill>
        <p:spPr>
          <a:xfrm>
            <a:off x="472876" y="1876157"/>
            <a:ext cx="2586780" cy="1856054"/>
          </a:xfrm>
          <a:prstGeom prst="rect">
            <a:avLst/>
          </a:prstGeom>
          <a:ln w="12700">
            <a:solidFill>
              <a:srgbClr val="400080"/>
            </a:solidFill>
          </a:ln>
        </p:spPr>
      </p:pic>
      <p:pic>
        <p:nvPicPr>
          <p:cNvPr id="9" name="M2013092221100281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cstate="print"/>
          <a:srcRect b="6267"/>
          <a:stretch/>
        </p:blipFill>
        <p:spPr>
          <a:xfrm>
            <a:off x="467544" y="4104641"/>
            <a:ext cx="2591687" cy="1829956"/>
          </a:xfrm>
          <a:prstGeom prst="rect">
            <a:avLst/>
          </a:prstGeom>
          <a:ln w="12700">
            <a:solidFill>
              <a:srgbClr val="400080"/>
            </a:solidFill>
          </a:ln>
        </p:spPr>
      </p:pic>
    </p:spTree>
    <p:extLst>
      <p:ext uri="{BB962C8B-B14F-4D97-AF65-F5344CB8AC3E}">
        <p14:creationId xmlns:p14="http://schemas.microsoft.com/office/powerpoint/2010/main" val="40708943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16" fill="hold"/>
                                        <p:tgtEl>
                                          <p:spTgt spid="8"/>
                                        </p:tgtEl>
                                      </p:cBhvr>
                                    </p:cmd>
                                  </p:childTnLst>
                                </p:cTn>
                              </p:par>
                              <p:par>
                                <p:cTn id="11" presetID="1" presetClass="mediacall" presetSubtype="0" fill="hold" nodeType="withEffect">
                                  <p:stCondLst>
                                    <p:cond delay="0"/>
                                  </p:stCondLst>
                                  <p:childTnLst>
                                    <p:cmd type="call" cmd="playFrom(0.0)">
                                      <p:cBhvr>
                                        <p:cTn id="12" dur="24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Prev" delay="0">
                      <p:tgtEl>
                        <p:sldTgt/>
                      </p:tgtEl>
                    </p:cond>
                  </p:end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p:cTn id="19" repeatCount="indefinite" fill="hold" display="0">
                  <p:stCondLst>
                    <p:cond delay="indefinite"/>
                  </p:stCondLst>
                  <p:endCondLst>
                    <p:cond evt="onPrev" delay="0">
                      <p:tgtEl>
                        <p:sldTgt/>
                      </p:tgtEl>
                    </p:cond>
                  </p:end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4439269" y="2187504"/>
            <a:ext cx="4403845" cy="3160471"/>
          </a:xfrm>
          <a:prstGeom prst="rect">
            <a:avLst/>
          </a:prstGeom>
          <a:ln>
            <a:solidFill>
              <a:srgbClr val="400080"/>
            </a:solidFill>
          </a:ln>
        </p:spPr>
      </p:pic>
      <p:sp>
        <p:nvSpPr>
          <p:cNvPr id="3" name="TextBox 2"/>
          <p:cNvSpPr txBox="1"/>
          <p:nvPr/>
        </p:nvSpPr>
        <p:spPr>
          <a:xfrm>
            <a:off x="9144000" y="1111169"/>
            <a:ext cx="1284790" cy="381965"/>
          </a:xfrm>
          <a:prstGeom prst="rect">
            <a:avLst/>
          </a:prstGeom>
          <a:noFill/>
        </p:spPr>
        <p:txBody>
          <a:bodyPr wrap="square" rtlCol="0">
            <a:spAutoFit/>
          </a:bodyPr>
          <a:lstStyle/>
          <a:p>
            <a:r>
              <a:rPr lang="ru-RU" dirty="0" smtClean="0">
                <a:solidFill>
                  <a:schemeClr val="bg2"/>
                </a:solidFill>
              </a:rPr>
              <a:t>заголовок</a:t>
            </a:r>
            <a:endParaRPr lang="ru-RU" dirty="0">
              <a:solidFill>
                <a:schemeClr val="bg2"/>
              </a:solidFill>
            </a:endParaRPr>
          </a:p>
        </p:txBody>
      </p:sp>
      <p:pic>
        <p:nvPicPr>
          <p:cNvPr id="5"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7504"/>
            <a:ext cx="4213961" cy="3160471"/>
          </a:xfrm>
          <a:prstGeom prst="rect">
            <a:avLst/>
          </a:prstGeom>
          <a:ln>
            <a:solidFill>
              <a:srgbClr val="400080"/>
            </a:solidFill>
          </a:ln>
        </p:spPr>
      </p:pic>
      <p:sp>
        <p:nvSpPr>
          <p:cNvPr id="6" name="Заголовок 3"/>
          <p:cNvSpPr txBox="1">
            <a:spLocks/>
          </p:cNvSpPr>
          <p:nvPr/>
        </p:nvSpPr>
        <p:spPr>
          <a:xfrm>
            <a:off x="0" y="342700"/>
            <a:ext cx="9144000" cy="13124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6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000" b="1" cap="none" dirty="0">
                <a:solidFill>
                  <a:srgbClr val="400080"/>
                </a:solidFill>
                <a:latin typeface="Candara" panose="020E0502030303020204" pitchFamily="34" charset="0"/>
              </a:rPr>
              <a:t>Расчет площади отверстия </a:t>
            </a:r>
            <a:r>
              <a:rPr lang="ru-RU" sz="4000" b="1" cap="none" dirty="0" smtClean="0">
                <a:solidFill>
                  <a:srgbClr val="400080"/>
                </a:solidFill>
                <a:latin typeface="Candara" panose="020E0502030303020204" pitchFamily="34" charset="0"/>
              </a:rPr>
              <a:t>аортального клапана</a:t>
            </a:r>
            <a:endParaRPr lang="ru-RU" sz="4000" b="1" cap="none" dirty="0">
              <a:solidFill>
                <a:srgbClr val="400080"/>
              </a:solidFill>
              <a:latin typeface="Candara" panose="020E0502030303020204" pitchFamily="34" charset="0"/>
            </a:endParaRPr>
          </a:p>
        </p:txBody>
      </p:sp>
    </p:spTree>
    <p:extLst>
      <p:ext uri="{BB962C8B-B14F-4D97-AF65-F5344CB8AC3E}">
        <p14:creationId xmlns:p14="http://schemas.microsoft.com/office/powerpoint/2010/main" val="1321117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Другая 1">
      <a:majorFont>
        <a:latin typeface="Candara"/>
        <a:ea typeface=""/>
        <a:cs typeface=""/>
      </a:majorFont>
      <a:minorFont>
        <a:latin typeface="Candara"/>
        <a:ea typeface=""/>
        <a:cs typeface=""/>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TM03457485[[fn=Сетчатая]]</Template>
  <TotalTime>10144</TotalTime>
  <Words>1807</Words>
  <Application>Microsoft Macintosh PowerPoint</Application>
  <PresentationFormat>Экран (4:3)</PresentationFormat>
  <Paragraphs>286</Paragraphs>
  <Slides>49</Slides>
  <Notes>12</Notes>
  <HiddenSlides>0</HiddenSlides>
  <MMClips>18</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Сетка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Тяжелый симптомный                аортальный стеноз</vt:lpstr>
      <vt:lpstr>Эхокардиография больной К., 82 г. </vt:lpstr>
      <vt:lpstr>Презентация PowerPoint</vt:lpstr>
      <vt:lpstr>Презентация PowerPoint</vt:lpstr>
      <vt:lpstr>Варианты формирования аортального градиента</vt:lpstr>
      <vt:lpstr>Презентация PowerPoint</vt:lpstr>
      <vt:lpstr>Оценка систолической функции левого желудочка</vt:lpstr>
      <vt:lpstr>Презентация PowerPoint</vt:lpstr>
      <vt:lpstr>Презентация PowerPoint</vt:lpstr>
      <vt:lpstr>Презентация PowerPoint</vt:lpstr>
      <vt:lpstr>Презентация PowerPoint</vt:lpstr>
      <vt:lpstr>Презентация PowerPoint</vt:lpstr>
      <vt:lpstr>Аортальный стеноз и субаортальная обструкция</vt:lpstr>
      <vt:lpstr>ЭхоКГ после септальной аблации</vt:lpstr>
      <vt:lpstr>Схема имплантации баллонорасширяемого клапана</vt:lpstr>
      <vt:lpstr>Анатомические характеристики, необходимые для определения                   размера протеза </vt:lpstr>
      <vt:lpstr>Измерение аортального кольца</vt:lpstr>
      <vt:lpstr>Презентация PowerPoint</vt:lpstr>
      <vt:lpstr>Презентация PowerPoint</vt:lpstr>
      <vt:lpstr>Предоперационная чреспищеводная эхокардиография</vt:lpstr>
      <vt:lpstr>Ограничения эхокардиографии</vt:lpstr>
      <vt:lpstr>Пример измерения аортального кольца с помощью ЭхоКГ и КТ</vt:lpstr>
      <vt:lpstr>Измерение периметра и площади аортального кольца с помощью КТ</vt:lpstr>
      <vt:lpstr>Чреспищеводная 3D ЭхоКГ vs КТ</vt:lpstr>
      <vt:lpstr>Оценка корня аорты и фиброзного кольца с помощью 3D ЭхоКГ</vt:lpstr>
      <vt:lpstr>ЭхоКГ в комплексной визуализации </vt:lpstr>
      <vt:lpstr>Оценка кальциноза клапана</vt:lpstr>
      <vt:lpstr>«Посадка» имплантируемого клапана</vt:lpstr>
      <vt:lpstr>Эхо-диагностика периоперационных осложнений</vt:lpstr>
      <vt:lpstr>Презентация PowerPoint</vt:lpstr>
      <vt:lpstr>Тактика при параклапанной регургитации   в зависимости от ее механизма</vt:lpstr>
      <vt:lpstr>Позиционирование протеза</vt:lpstr>
      <vt:lpstr>Презентация PowerPoint</vt:lpstr>
      <vt:lpstr>Презентация PowerPoint</vt:lpstr>
      <vt:lpstr>Презентация PowerPoint</vt:lpstr>
      <vt:lpstr>Имплантация клапана в клапан                      при миграции протеза в левый желудочек </vt:lpstr>
      <vt:lpstr>Транскатетерное протезирование                 при двустворчатом клапане</vt:lpstr>
      <vt:lpstr>Обструкция левой коронарной артерии</vt:lpstr>
      <vt:lpstr>Презентация PowerPoint</vt:lpstr>
      <vt:lpstr>Презентация PowerPoint</vt:lpstr>
      <vt:lpstr>Презентация PowerPoint</vt:lpstr>
      <vt:lpstr>Презентация PowerPoint</vt:lpstr>
      <vt:lpstr>Заключение</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Евгений Шлойдо</dc:creator>
  <cp:keywords/>
  <dc:description/>
  <cp:lastModifiedBy>Евгений Шлойдо</cp:lastModifiedBy>
  <cp:revision>342</cp:revision>
  <dcterms:created xsi:type="dcterms:W3CDTF">2016-10-16T12:04:39Z</dcterms:created>
  <dcterms:modified xsi:type="dcterms:W3CDTF">2017-02-04T05:55:56Z</dcterms:modified>
  <cp:category/>
</cp:coreProperties>
</file>